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Nunito"/>
      <p:regular r:id="rId43"/>
      <p:bold r:id="rId44"/>
      <p:italic r:id="rId45"/>
      <p:boldItalic r:id="rId46"/>
    </p:embeddedFont>
    <p:embeddedFont>
      <p:font typeface="Maven Pro"/>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Nunito-bold.fntdata"/><Relationship Id="rId21" Type="http://schemas.openxmlformats.org/officeDocument/2006/relationships/slide" Target="slides/slide16.xml"/><Relationship Id="rId43" Type="http://schemas.openxmlformats.org/officeDocument/2006/relationships/font" Target="fonts/Nunito-regular.fntdata"/><Relationship Id="rId24" Type="http://schemas.openxmlformats.org/officeDocument/2006/relationships/slide" Target="slides/slide19.xml"/><Relationship Id="rId46" Type="http://schemas.openxmlformats.org/officeDocument/2006/relationships/font" Target="fonts/Nunito-boldItalic.fntdata"/><Relationship Id="rId23" Type="http://schemas.openxmlformats.org/officeDocument/2006/relationships/slide" Target="slides/slide18.xml"/><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MavenPro-bold.fntdata"/><Relationship Id="rId25" Type="http://schemas.openxmlformats.org/officeDocument/2006/relationships/slide" Target="slides/slide20.xml"/><Relationship Id="rId47" Type="http://schemas.openxmlformats.org/officeDocument/2006/relationships/font" Target="fonts/MavenPro-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1200"/>
              </a:spcAft>
              <a:buClr>
                <a:schemeClr val="dk1"/>
              </a:buClr>
              <a:buSzPts val="1100"/>
              <a:buFont typeface="Arial"/>
              <a:buNone/>
            </a:pPr>
            <a:r>
              <a:rPr lang="it" sz="1050">
                <a:solidFill>
                  <a:srgbClr val="3C4043"/>
                </a:solidFill>
              </a:rPr>
              <a:t>Good Morning,  I’m Gianluca Galvagni and I'm here with two my colleagues. “ … “ We browsed on Kaggle and found the problem “Where do the robots drive?’.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a25a46c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a25a46c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decided to use the Random Forest Classifier for it’s capability to process multi class classification and to have an interpretability of the dataset.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a25a46c5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ba25a46c5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it" sz="1050">
                <a:solidFill>
                  <a:srgbClr val="3C4043"/>
                </a:solidFill>
              </a:rPr>
              <a:t>Random Forest is a machine learning algorithm that is used for classification tasks. It is an ensemble method that combines multiple decision trees to make a more accurate and robust prediction. In a random Forest, a large number of decision trees are constructed on different subsets of the dataset. Each decision tree is constructed by randomly selecting a subset of features and a subset of data points from the original data set.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a73fc98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ba73fc98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1200"/>
              </a:spcAft>
              <a:buClr>
                <a:schemeClr val="dk1"/>
              </a:buClr>
              <a:buSzPts val="1100"/>
              <a:buFont typeface="Arial"/>
              <a:buNone/>
            </a:pPr>
            <a:r>
              <a:rPr lang="it" sz="1050">
                <a:solidFill>
                  <a:srgbClr val="3C4043"/>
                </a:solidFill>
              </a:rPr>
              <a:t>During the training process, each decision tree is trained independently on its own subset of the data. Once all the trees are trained, they are combined to make a final prediction. The final prediction is made by taking the majority vote of all the individual tree predictions.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bb31497f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bb31497f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a:t>Feature engineering plays a crucial role in preparing data for machine learning. By extracting relevant features from X_train data, we want to improve the efficiency, performance and interpretability of the model.</a:t>
            </a:r>
            <a:br>
              <a:rPr lang="it"/>
            </a:br>
            <a:r>
              <a:rPr lang="it"/>
              <a:t>Random Forest uses these input data to make the prediction so, by providing a diverse set of features that capture different aspects of the sensor data.</a:t>
            </a:r>
            <a:endParaRPr/>
          </a:p>
          <a:p>
            <a:pPr indent="0" lvl="0" marL="0" rtl="0" algn="l">
              <a:lnSpc>
                <a:spcPct val="115000"/>
              </a:lnSpc>
              <a:spcBef>
                <a:spcPts val="0"/>
              </a:spcBef>
              <a:spcAft>
                <a:spcPts val="0"/>
              </a:spcAft>
              <a:buClr>
                <a:schemeClr val="dk1"/>
              </a:buClr>
              <a:buSzPts val="1100"/>
              <a:buFont typeface="Arial"/>
              <a:buNone/>
            </a:pPr>
            <a:r>
              <a:rPr lang="it"/>
              <a:t>To sum up, we added many information for any TEN channels and a comparison between the velocities because the dataset was unbalanced, that means classes were big different cardinality so we did this process to compensate these different.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bae2e9aa11_1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bae2e9aa11_1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 evaluate the model's performance robustly, we have decided to employ Stratified K-Fold cross-validation.</a:t>
            </a:r>
            <a:br>
              <a:rPr lang="it"/>
            </a:br>
            <a:r>
              <a:rPr lang="it"/>
              <a:t>As you can see from the image on the left, The StratifiedKFold technique ensures that each fold maintains the same distribution of target classes as the original dataset.</a:t>
            </a:r>
            <a:endParaRPr/>
          </a:p>
          <a:p>
            <a:pPr indent="0" lvl="0" marL="0" rtl="0" algn="l">
              <a:spcBef>
                <a:spcPts val="0"/>
              </a:spcBef>
              <a:spcAft>
                <a:spcPts val="0"/>
              </a:spcAft>
              <a:buNone/>
            </a:pPr>
            <a:r>
              <a:rPr lang="it"/>
              <a:t>Why is that? Well, this is particularly crucial when dealing with imbalanced datasets, such as in our problem,  as it ensures that each surface type is represented proportionally in both training and validation sets.</a:t>
            </a:r>
            <a:endParaRPr/>
          </a:p>
          <a:p>
            <a:pPr indent="0" lvl="0" marL="0" rtl="0" algn="l">
              <a:spcBef>
                <a:spcPts val="0"/>
              </a:spcBef>
              <a:spcAft>
                <a:spcPts val="0"/>
              </a:spcAft>
              <a:buNone/>
            </a:pPr>
            <a:r>
              <a:rPr lang="it"/>
              <a:t>The choice that we have made of 5 folds is, actually, to find a balance between computational efficiency and , at the same time, obtaining a reliable estimate of the model's performance.</a:t>
            </a:r>
            <a:endParaRPr/>
          </a:p>
          <a:p>
            <a:pPr indent="0" lvl="0" marL="0" rtl="0" algn="l">
              <a:spcBef>
                <a:spcPts val="0"/>
              </a:spcBef>
              <a:spcAft>
                <a:spcPts val="0"/>
              </a:spcAft>
              <a:buNone/>
            </a:pPr>
            <a:r>
              <a:rPr lang="it"/>
              <a:t>So, We will iterate through each of the folds to systematically train and evaluate the model multiple times on different subsets of the dataset.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bae2e9aa11_1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bae2e9aa11_1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t"/>
              <a:t>The initial setup involves creating a StratifiedKFold object, configured with five splits for cross-validation</a:t>
            </a:r>
            <a:endParaRPr/>
          </a:p>
          <a:p>
            <a:pPr indent="-298450" lvl="0" marL="457200" rtl="0" algn="l">
              <a:spcBef>
                <a:spcPts val="0"/>
              </a:spcBef>
              <a:spcAft>
                <a:spcPts val="0"/>
              </a:spcAft>
              <a:buSzPts val="1100"/>
              <a:buChar char="-"/>
            </a:pPr>
            <a:r>
              <a:rPr lang="it"/>
              <a:t>The introduction of a random seed (546789) ensures reproducibility, a crucial aspect in scientific experiments</a:t>
            </a:r>
            <a:endParaRPr/>
          </a:p>
          <a:p>
            <a:pPr indent="-298450" lvl="0" marL="457200" rtl="0" algn="l">
              <a:spcBef>
                <a:spcPts val="0"/>
              </a:spcBef>
              <a:spcAft>
                <a:spcPts val="0"/>
              </a:spcAft>
              <a:buSzPts val="1100"/>
              <a:buChar char="-"/>
            </a:pPr>
            <a:r>
              <a:rPr lang="it"/>
              <a:t>(</a:t>
            </a:r>
            <a:r>
              <a:rPr lang="it"/>
              <a:t>During each iteration of the cross-validation loop, a subset of the data is used for training, and a different subset is used for validation.)</a:t>
            </a:r>
            <a:endParaRPr/>
          </a:p>
          <a:p>
            <a:pPr indent="-298450" lvl="0" marL="457200" rtl="0" algn="l">
              <a:spcBef>
                <a:spcPts val="0"/>
              </a:spcBef>
              <a:spcAft>
                <a:spcPts val="0"/>
              </a:spcAft>
              <a:buSzPts val="1100"/>
              <a:buChar char="-"/>
            </a:pPr>
            <a:r>
              <a:rPr lang="it"/>
              <a:t>oof_preds_rf stores the model's predictions on the validation set for each fold, meaning predictions are made on the data points that were not part of the training set for that specific fold.</a:t>
            </a:r>
            <a:endParaRPr/>
          </a:p>
          <a:p>
            <a:pPr indent="-298450" lvl="0" marL="457200" rtl="0" algn="l">
              <a:spcBef>
                <a:spcPts val="0"/>
              </a:spcBef>
              <a:spcAft>
                <a:spcPts val="0"/>
              </a:spcAft>
              <a:buSzPts val="1100"/>
              <a:buChar char="-"/>
            </a:pPr>
            <a:r>
              <a:rPr lang="it"/>
              <a:t>The key idea is that by collecting predictions on out-of-fold data for each fold, you obtain a set of predictions that cover the entire dataset without using any data for training more than once.</a:t>
            </a:r>
            <a:endParaRPr/>
          </a:p>
          <a:p>
            <a:pPr indent="-298450" lvl="0" marL="457200" rtl="0" algn="l">
              <a:spcBef>
                <a:spcPts val="0"/>
              </a:spcBef>
              <a:spcAft>
                <a:spcPts val="0"/>
              </a:spcAft>
              <a:buSzPts val="1100"/>
              <a:buChar char="-"/>
            </a:pPr>
            <a:r>
              <a:rPr lang="it"/>
              <a:t>This allows for a comprehensive evaluation of the model's performance across the entire dataset, providing a more reliable estimate of how well the model generalizes to unseen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ba25a46c5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ba25a46c5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t"/>
              <a:t>The RandomForestClassifier is configured with essential hyperparameters. The</a:t>
            </a:r>
            <a:endParaRPr/>
          </a:p>
          <a:p>
            <a:pPr indent="-298450" lvl="0" marL="457200" rtl="0" algn="l">
              <a:spcBef>
                <a:spcPts val="0"/>
              </a:spcBef>
              <a:spcAft>
                <a:spcPts val="0"/>
              </a:spcAft>
              <a:buSzPts val="1100"/>
              <a:buChar char="-"/>
            </a:pPr>
            <a:r>
              <a:rPr lang="it"/>
              <a:t> number of estimators (trees) is set to 200, a common heuristic choice for balancing accuracy and computational efficiency.</a:t>
            </a:r>
            <a:endParaRPr/>
          </a:p>
          <a:p>
            <a:pPr indent="-298450" lvl="0" marL="457200" rtl="0" algn="l">
              <a:spcBef>
                <a:spcPts val="0"/>
              </a:spcBef>
              <a:spcAft>
                <a:spcPts val="0"/>
              </a:spcAft>
              <a:buSzPts val="1100"/>
              <a:buChar char="-"/>
            </a:pPr>
            <a:r>
              <a:rPr lang="it"/>
              <a:t>The 'n_jobs' parameter is set to -1, allowing the algorithm to use all available CPU cores for parallel processing and speeding up model training.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15000"/>
              </a:lnSpc>
              <a:spcBef>
                <a:spcPts val="0"/>
              </a:spcBef>
              <a:spcAft>
                <a:spcPts val="0"/>
              </a:spcAft>
              <a:buClr>
                <a:schemeClr val="dk1"/>
              </a:buClr>
              <a:buSzPts val="1100"/>
              <a:buFont typeface="Arial"/>
              <a:buNone/>
            </a:pPr>
            <a:r>
              <a:rPr lang="it"/>
              <a:t>    # First of all we train the classifier on the training subset using clf.fit</a:t>
            </a:r>
            <a:endParaRPr/>
          </a:p>
          <a:p>
            <a:pPr indent="0" lvl="0" marL="0" marR="0" rtl="0" algn="l">
              <a:lnSpc>
                <a:spcPct val="115000"/>
              </a:lnSpc>
              <a:spcBef>
                <a:spcPts val="0"/>
              </a:spcBef>
              <a:spcAft>
                <a:spcPts val="0"/>
              </a:spcAft>
              <a:buClr>
                <a:schemeClr val="dk1"/>
              </a:buClr>
              <a:buSzPts val="1100"/>
              <a:buFont typeface="Arial"/>
              <a:buNone/>
            </a:pPr>
            <a:r>
              <a:rPr lang="it"/>
              <a:t>    clf.fit(tr.iloc[train_index], target['surface'][train_index])</a:t>
            </a:r>
            <a:endParaRPr/>
          </a:p>
          <a:p>
            <a:pPr indent="0" lvl="0" marL="0" marR="0" rtl="0" algn="l">
              <a:lnSpc>
                <a:spcPct val="115000"/>
              </a:lnSpc>
              <a:spcBef>
                <a:spcPts val="0"/>
              </a:spcBef>
              <a:spcAft>
                <a:spcPts val="0"/>
              </a:spcAft>
              <a:buClr>
                <a:schemeClr val="dk1"/>
              </a:buClr>
              <a:buSzPts val="1100"/>
              <a:buFont typeface="Arial"/>
              <a:buNone/>
            </a:pPr>
            <a:r>
              <a:rPr lang="it"/>
              <a:t>    </a:t>
            </a:r>
            <a:endParaRPr/>
          </a:p>
          <a:p>
            <a:pPr indent="0" lvl="0" marL="0" marR="0" rtl="0" algn="l">
              <a:lnSpc>
                <a:spcPct val="115000"/>
              </a:lnSpc>
              <a:spcBef>
                <a:spcPts val="0"/>
              </a:spcBef>
              <a:spcAft>
                <a:spcPts val="0"/>
              </a:spcAft>
              <a:buClr>
                <a:schemeClr val="dk1"/>
              </a:buClr>
              <a:buSzPts val="1100"/>
              <a:buFont typeface="Arial"/>
              <a:buNone/>
            </a:pPr>
            <a:r>
              <a:rPr lang="it"/>
              <a:t>    # the we predict the labels for the test subset</a:t>
            </a:r>
            <a:endParaRPr/>
          </a:p>
          <a:p>
            <a:pPr indent="0" lvl="0" marL="0" marR="0" rtl="0" algn="l">
              <a:lnSpc>
                <a:spcPct val="115000"/>
              </a:lnSpc>
              <a:spcBef>
                <a:spcPts val="0"/>
              </a:spcBef>
              <a:spcAft>
                <a:spcPts val="0"/>
              </a:spcAft>
              <a:buClr>
                <a:schemeClr val="dk1"/>
              </a:buClr>
              <a:buSzPts val="1100"/>
              <a:buFont typeface="Arial"/>
              <a:buNone/>
            </a:pPr>
            <a:r>
              <a:rPr lang="it"/>
              <a:t>    oof_preds_rf[test_index] = clf.predict(tr.iloc[test_index])</a:t>
            </a:r>
            <a:endParaRPr/>
          </a:p>
          <a:p>
            <a:pPr indent="0" lvl="0" marL="0" marR="0" rtl="0" algn="l">
              <a:lnSpc>
                <a:spcPct val="115000"/>
              </a:lnSpc>
              <a:spcBef>
                <a:spcPts val="0"/>
              </a:spcBef>
              <a:spcAft>
                <a:spcPts val="0"/>
              </a:spcAft>
              <a:buClr>
                <a:schemeClr val="dk1"/>
              </a:buClr>
              <a:buSzPts val="1100"/>
              <a:buFont typeface="Arial"/>
              <a:buNone/>
            </a:pPr>
            <a:r>
              <a:rPr lang="it"/>
              <a:t>    </a:t>
            </a:r>
            <a:endParaRPr/>
          </a:p>
          <a:p>
            <a:pPr indent="0" lvl="0" marL="0" marR="0" rtl="0" algn="l">
              <a:lnSpc>
                <a:spcPct val="115000"/>
              </a:lnSpc>
              <a:spcBef>
                <a:spcPts val="0"/>
              </a:spcBef>
              <a:spcAft>
                <a:spcPts val="0"/>
              </a:spcAft>
              <a:buClr>
                <a:schemeClr val="dk1"/>
              </a:buClr>
              <a:buSzPts val="1100"/>
              <a:buFont typeface="Arial"/>
              <a:buNone/>
            </a:pPr>
            <a:r>
              <a:rPr lang="it"/>
              <a:t>    # below, instead, we </a:t>
            </a:r>
            <a:r>
              <a:rPr lang="it"/>
              <a:t>calculate</a:t>
            </a:r>
            <a:r>
              <a:rPr lang="it"/>
              <a:t> and accumulate the accuracy score on the test set</a:t>
            </a:r>
            <a:endParaRPr/>
          </a:p>
          <a:p>
            <a:pPr indent="0" lvl="0" marL="0" marR="0" rtl="0" algn="l">
              <a:lnSpc>
                <a:spcPct val="115000"/>
              </a:lnSpc>
              <a:spcBef>
                <a:spcPts val="0"/>
              </a:spcBef>
              <a:spcAft>
                <a:spcPts val="0"/>
              </a:spcAft>
              <a:buClr>
                <a:schemeClr val="dk1"/>
              </a:buClr>
              <a:buSzPts val="1100"/>
              <a:buFont typeface="Arial"/>
              <a:buNone/>
            </a:pPr>
            <a:r>
              <a:rPr lang="it"/>
              <a:t>    score += clf.score(tr.iloc[test_index], target['surface'][test_index])</a:t>
            </a:r>
            <a:endParaRPr/>
          </a:p>
          <a:p>
            <a:pPr indent="0" lvl="0" marL="0" marR="0" rtl="0" algn="l">
              <a:lnSpc>
                <a:spcPct val="115000"/>
              </a:lnSpc>
              <a:spcBef>
                <a:spcPts val="0"/>
              </a:spcBef>
              <a:spcAft>
                <a:spcPts val="0"/>
              </a:spcAft>
              <a:buClr>
                <a:schemeClr val="dk1"/>
              </a:buClr>
              <a:buSzPts val="1100"/>
              <a:buFont typeface="Arial"/>
              <a:buNone/>
            </a:pPr>
            <a:r>
              <a:rPr lang="it"/>
              <a:t>    </a:t>
            </a:r>
            <a:endParaRPr/>
          </a:p>
          <a:p>
            <a:pPr indent="0" lvl="0" marL="0" marR="0" rtl="0" algn="l">
              <a:lnSpc>
                <a:spcPct val="115000"/>
              </a:lnSpc>
              <a:spcBef>
                <a:spcPts val="0"/>
              </a:spcBef>
              <a:spcAft>
                <a:spcPts val="0"/>
              </a:spcAft>
              <a:buClr>
                <a:schemeClr val="dk1"/>
              </a:buClr>
              <a:buSzPts val="1100"/>
              <a:buFont typeface="Arial"/>
              <a:buNone/>
            </a:pPr>
            <a:r>
              <a:rPr lang="it"/>
              <a:t>    # Printing the accuracy score for the current fold we are in </a:t>
            </a:r>
            <a:endParaRPr/>
          </a:p>
          <a:p>
            <a:pPr indent="0" lvl="0" marL="0" marR="0" rtl="0" algn="l">
              <a:lnSpc>
                <a:spcPct val="115000"/>
              </a:lnSpc>
              <a:spcBef>
                <a:spcPts val="0"/>
              </a:spcBef>
              <a:spcAft>
                <a:spcPts val="0"/>
              </a:spcAft>
              <a:buClr>
                <a:schemeClr val="dk1"/>
              </a:buClr>
              <a:buSzPts val="1100"/>
              <a:buFont typeface="Arial"/>
              <a:buNone/>
            </a:pPr>
            <a:r>
              <a:rPr lang="it"/>
              <a:t>    print('score ', clf.score(tr.iloc[test_index], target['surface'][test_index]))</a:t>
            </a:r>
            <a:endParaRPr/>
          </a:p>
          <a:p>
            <a:pPr indent="0" lvl="0" marL="0" marR="0" rtl="0" algn="l">
              <a:lnSpc>
                <a:spcPct val="115000"/>
              </a:lnSpc>
              <a:spcBef>
                <a:spcPts val="0"/>
              </a:spcBef>
              <a:spcAft>
                <a:spcPts val="0"/>
              </a:spcAft>
              <a:buClr>
                <a:schemeClr val="dk1"/>
              </a:buClr>
              <a:buSzPts val="1100"/>
              <a:buFont typeface="Arial"/>
              <a:buNone/>
            </a:pPr>
            <a:r>
              <a:t/>
            </a:r>
            <a:endParaRPr/>
          </a:p>
          <a:p>
            <a:pPr indent="0" lvl="0" marL="0" marR="0" rtl="0" algn="l">
              <a:lnSpc>
                <a:spcPct val="115000"/>
              </a:lnSpc>
              <a:spcBef>
                <a:spcPts val="0"/>
              </a:spcBef>
              <a:spcAft>
                <a:spcPts val="0"/>
              </a:spcAft>
              <a:buClr>
                <a:schemeClr val="dk1"/>
              </a:buClr>
              <a:buSzPts val="1100"/>
              <a:buFont typeface="Arial"/>
              <a:buNone/>
            </a:pPr>
            <a:r>
              <a:rPr lang="it"/>
              <a:t>[next slide]</a:t>
            </a:r>
            <a:endParaRPr/>
          </a:p>
          <a:p>
            <a:pPr indent="-311150" lvl="0" marL="457200" rtl="0" algn="l">
              <a:lnSpc>
                <a:spcPct val="115000"/>
              </a:lnSpc>
              <a:spcBef>
                <a:spcPts val="0"/>
              </a:spcBef>
              <a:spcAft>
                <a:spcPts val="0"/>
              </a:spcAft>
              <a:buClr>
                <a:srgbClr val="424242"/>
              </a:buClr>
              <a:buSzPts val="1300"/>
              <a:buChar char="-"/>
            </a:pPr>
            <a:r>
              <a:rPr lang="it" sz="1300">
                <a:solidFill>
                  <a:srgbClr val="424242"/>
                </a:solidFill>
              </a:rPr>
              <a:t>eventually, </a:t>
            </a:r>
            <a:r>
              <a:rPr lang="it" sz="1300">
                <a:solidFill>
                  <a:srgbClr val="424242"/>
                </a:solidFill>
              </a:rPr>
              <a:t>Accuracy scores for each fold are printed, providing insights into model performance on varied data partitions.</a:t>
            </a:r>
            <a:endParaRPr sz="1300">
              <a:solidFill>
                <a:srgbClr val="424242"/>
              </a:solidFill>
            </a:endParaRPr>
          </a:p>
          <a:p>
            <a:pPr indent="-311150" lvl="0" marL="457200" rtl="0" algn="l">
              <a:lnSpc>
                <a:spcPct val="115000"/>
              </a:lnSpc>
              <a:spcBef>
                <a:spcPts val="0"/>
              </a:spcBef>
              <a:spcAft>
                <a:spcPts val="0"/>
              </a:spcAft>
              <a:buClr>
                <a:srgbClr val="424242"/>
              </a:buClr>
              <a:buSzPts val="1300"/>
              <a:buFont typeface="Arial"/>
              <a:buChar char="-"/>
            </a:pPr>
            <a:r>
              <a:rPr lang="it" sz="1300">
                <a:solidFill>
                  <a:srgbClr val="424242"/>
                </a:solidFill>
              </a:rPr>
              <a:t>Feature importances are calculated, and a plot is generated to visualize the relative importance of different features.</a:t>
            </a:r>
            <a:endParaRPr sz="1200">
              <a:solidFill>
                <a:srgbClr val="ECECEC"/>
              </a:solidFill>
              <a:highlight>
                <a:srgbClr val="212121"/>
              </a:highlight>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t/>
            </a:r>
            <a:endParaRPr sz="1200">
              <a:solidFill>
                <a:srgbClr val="ECECEC"/>
              </a:solidFill>
              <a:highlight>
                <a:srgbClr val="212121"/>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b41404bee_2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b41404bee_2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424242"/>
              </a:buClr>
              <a:buSzPts val="1300"/>
              <a:buChar char="-"/>
            </a:pPr>
            <a:r>
              <a:rPr lang="it" sz="1300">
                <a:solidFill>
                  <a:srgbClr val="424242"/>
                </a:solidFill>
              </a:rPr>
              <a:t>Feature importances help identify which features have a more significant impact on the model's predictions. This can provide insights into the underlying patterns and relationships in the data.</a:t>
            </a:r>
            <a:endParaRPr sz="1300">
              <a:solidFill>
                <a:srgbClr val="424242"/>
              </a:solidFill>
            </a:endParaRPr>
          </a:p>
          <a:p>
            <a:pPr indent="-311150" lvl="0" marL="457200" rtl="0" algn="l">
              <a:lnSpc>
                <a:spcPct val="115000"/>
              </a:lnSpc>
              <a:spcBef>
                <a:spcPts val="0"/>
              </a:spcBef>
              <a:spcAft>
                <a:spcPts val="0"/>
              </a:spcAft>
              <a:buClr>
                <a:srgbClr val="424242"/>
              </a:buClr>
              <a:buSzPts val="1300"/>
              <a:buChar char="-"/>
            </a:pPr>
            <a:r>
              <a:rPr lang="it" sz="1300">
                <a:solidFill>
                  <a:srgbClr val="424242"/>
                </a:solidFill>
              </a:rPr>
              <a:t>If multiple features are highly correlated, their importances might be distributed. Visual inspection can help identify such redundancies and guide feature engineering.</a:t>
            </a:r>
            <a:endParaRPr sz="1300">
              <a:solidFill>
                <a:srgbClr val="424242"/>
              </a:solidFill>
            </a:endParaRPr>
          </a:p>
          <a:p>
            <a:pPr indent="-311150" lvl="0" marL="457200" rtl="0" algn="l">
              <a:lnSpc>
                <a:spcPct val="115000"/>
              </a:lnSpc>
              <a:spcBef>
                <a:spcPts val="0"/>
              </a:spcBef>
              <a:spcAft>
                <a:spcPts val="0"/>
              </a:spcAft>
              <a:buClr>
                <a:srgbClr val="424242"/>
              </a:buClr>
              <a:buSzPts val="1300"/>
              <a:buChar char="-"/>
            </a:pPr>
            <a:r>
              <a:rPr lang="it" sz="1300">
                <a:solidFill>
                  <a:srgbClr val="424242"/>
                </a:solidFill>
              </a:rPr>
              <a:t>Higher importance values indicate a more substantial contribution to the model's predictions compared to features with lower values.</a:t>
            </a:r>
            <a:endParaRPr sz="1300">
              <a:solidFill>
                <a:srgbClr val="424242"/>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b41404bee_2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b41404bee_2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 </a:t>
            </a:r>
            <a:r>
              <a:rPr lang="it"/>
              <a:t>the value on the right  provides an overall estimate of the model's performance across different subsets of the dataset, considering the variations introduced by the cross-validation process. A high score like the one that we have </a:t>
            </a:r>
            <a:r>
              <a:rPr lang="it"/>
              <a:t>achieved</a:t>
            </a:r>
            <a:r>
              <a:rPr lang="it"/>
              <a:t> suggests that the model is fitting the training data well.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bad0c84a2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bad0c84a2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t"/>
              <a:t>Given oof_preds_ref, we can build a confusion matrix.  A confusion matrix is a table used to evaluate the performance of a classification algorithm. It provides a summary of the predictions made by a model compared to the actual ground truth. The matrix is particularly useful when dealing with multi-class classification problems</a:t>
            </a:r>
            <a:endParaRPr/>
          </a:p>
          <a:p>
            <a:pPr indent="0" lvl="0" marL="0" rtl="0" algn="l">
              <a:spcBef>
                <a:spcPts val="0"/>
              </a:spcBef>
              <a:spcAft>
                <a:spcPts val="0"/>
              </a:spcAft>
              <a:buNone/>
            </a:pPr>
            <a:r>
              <a:rPr lang="it"/>
              <a:t>-X-axis (Columns): Represents the predicted classes. Y-axis (Rows): Represents the actual (ground truth) classes.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993809a34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b993809a34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1200"/>
              </a:spcAft>
              <a:buClr>
                <a:schemeClr val="dk1"/>
              </a:buClr>
              <a:buSzPts val="1100"/>
              <a:buFont typeface="Arial"/>
              <a:buNone/>
            </a:pPr>
            <a:r>
              <a:rPr lang="it" sz="1050">
                <a:solidFill>
                  <a:srgbClr val="3C4043"/>
                </a:solidFill>
              </a:rPr>
              <a:t>Our submission through a detailed analysis of the problem, the models decided to use and the comparison between of these processes. Here you can see what we are going to speak about.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abcedde3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abcedde3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For the second model, we decide to use an Neural Network Classifier because it can use without doing a strong work on the dataset differently what we have did for the Random Forest. So we want to compare these two different </a:t>
            </a:r>
            <a:r>
              <a:rPr lang="it"/>
              <a:t>approaches if there is a big different.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a25a46c5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a25a46c5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300"/>
              <a:t>first of all we analyse the dataset: o</a:t>
            </a:r>
            <a:r>
              <a:rPr lang="it" sz="1300"/>
              <a:t>ur dataset consists in 10 sensor channels and 128 measurements per time series, it means that each sequence of measurements is a time series.</a:t>
            </a:r>
            <a:endParaRPr sz="1300"/>
          </a:p>
          <a:p>
            <a:pPr indent="0" lvl="0" marL="0" rtl="0" algn="l">
              <a:spcBef>
                <a:spcPts val="0"/>
              </a:spcBef>
              <a:spcAft>
                <a:spcPts val="0"/>
              </a:spcAft>
              <a:buClr>
                <a:schemeClr val="dk1"/>
              </a:buClr>
              <a:buSzPts val="1100"/>
              <a:buFont typeface="Arial"/>
              <a:buNone/>
            </a:pPr>
            <a:r>
              <a:rPr lang="it" sz="1300"/>
              <a:t>This time series classification is closely connected to recurrent neural networks (RNNs), </a:t>
            </a:r>
            <a:endParaRPr sz="1300"/>
          </a:p>
          <a:p>
            <a:pPr indent="0" lvl="0" marL="0" rtl="0" algn="l">
              <a:spcBef>
                <a:spcPts val="0"/>
              </a:spcBef>
              <a:spcAft>
                <a:spcPts val="0"/>
              </a:spcAft>
              <a:buClr>
                <a:schemeClr val="dk1"/>
              </a:buClr>
              <a:buSzPts val="1100"/>
              <a:buFont typeface="Arial"/>
              <a:buNone/>
            </a:pPr>
            <a:r>
              <a:rPr lang="it" sz="1300"/>
              <a:t>(slide)</a:t>
            </a:r>
            <a:endParaRPr sz="1300"/>
          </a:p>
          <a:p>
            <a:pPr indent="0" lvl="0" marL="0" rtl="0" algn="l">
              <a:spcBef>
                <a:spcPts val="0"/>
              </a:spcBef>
              <a:spcAft>
                <a:spcPts val="0"/>
              </a:spcAft>
              <a:buNone/>
            </a:pPr>
            <a:r>
              <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babcedde3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babcedde3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300">
                <a:solidFill>
                  <a:schemeClr val="dk1"/>
                </a:solidFill>
              </a:rPr>
              <a:t>The behaviour of Recurrent Neural Networks emphasizes a problem related to neural networks in general that we have seen during the deep learning part of the course: Gradient Vanishing problem</a:t>
            </a:r>
            <a:endParaRPr sz="1300">
              <a:solidFill>
                <a:schemeClr val="dk1"/>
              </a:solidFill>
            </a:endParaRPr>
          </a:p>
          <a:p>
            <a:pPr indent="0" lvl="0" marL="0" rtl="0" algn="l">
              <a:spcBef>
                <a:spcPts val="0"/>
              </a:spcBef>
              <a:spcAft>
                <a:spcPts val="0"/>
              </a:spcAft>
              <a:buClr>
                <a:schemeClr val="dk1"/>
              </a:buClr>
              <a:buSzPts val="1100"/>
              <a:buFont typeface="Arial"/>
              <a:buNone/>
            </a:pPr>
            <a:r>
              <a:rPr lang="it" sz="1300">
                <a:solidFill>
                  <a:schemeClr val="dk1"/>
                </a:solidFill>
              </a:rPr>
              <a:t>just to introduce the concept</a:t>
            </a:r>
            <a:endParaRPr sz="1300">
              <a:solidFill>
                <a:schemeClr val="dk1"/>
              </a:solidFill>
            </a:endParaRPr>
          </a:p>
          <a:p>
            <a:pPr indent="0" lvl="0" marL="0" rtl="0" algn="l">
              <a:spcBef>
                <a:spcPts val="0"/>
              </a:spcBef>
              <a:spcAft>
                <a:spcPts val="0"/>
              </a:spcAft>
              <a:buClr>
                <a:schemeClr val="dk1"/>
              </a:buClr>
              <a:buSzPts val="1100"/>
              <a:buFont typeface="Arial"/>
              <a:buNone/>
            </a:pPr>
            <a:r>
              <a:rPr lang="it" sz="1300">
                <a:solidFill>
                  <a:schemeClr val="dk1"/>
                </a:solidFill>
              </a:rPr>
              <a:t>backpropagating </a:t>
            </a:r>
            <a:r>
              <a:rPr lang="it" sz="1300">
                <a:solidFill>
                  <a:schemeClr val="dk1"/>
                </a:solidFill>
              </a:rPr>
              <a:t>the gradients with the weights of every single neurons, we multiply the gradients by these weights repeatedly with the risk (if the weights are small numbers) that the gradient decreases very quickly</a:t>
            </a:r>
            <a:endParaRPr sz="1300">
              <a:solidFill>
                <a:schemeClr val="dk1"/>
              </a:solidFill>
            </a:endParaRPr>
          </a:p>
          <a:p>
            <a:pPr indent="0" lvl="0" marL="0" rtl="0" algn="l">
              <a:lnSpc>
                <a:spcPct val="115000"/>
              </a:lnSpc>
              <a:spcBef>
                <a:spcPts val="0"/>
              </a:spcBef>
              <a:spcAft>
                <a:spcPts val="1200"/>
              </a:spcAft>
              <a:buNone/>
            </a:pPr>
            <a:r>
              <a:rPr lang="it" sz="1300">
                <a:solidFill>
                  <a:schemeClr val="dk1"/>
                </a:solidFill>
              </a:rPr>
              <a:t>The lower the gradient is, the harder it is for the network to update the weights and to get to the final result</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babcedde3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babcedde3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t>so our choice are </a:t>
            </a:r>
            <a:r>
              <a:rPr lang="it" sz="1300"/>
              <a:t>Long short term memory networks that are recurrent neural networks that incorporate gate mechanisms to regulate flow of information through the layers and so are specifically designed to </a:t>
            </a:r>
            <a:r>
              <a:rPr lang="it" sz="1300"/>
              <a:t>address</a:t>
            </a:r>
            <a:r>
              <a:rPr lang="it" sz="1300"/>
              <a:t> the vanishing gradient problem</a:t>
            </a:r>
            <a:endParaRPr sz="1300"/>
          </a:p>
          <a:p>
            <a:pPr indent="0" lvl="0" marL="0" rtl="0" algn="l">
              <a:spcBef>
                <a:spcPts val="0"/>
              </a:spcBef>
              <a:spcAft>
                <a:spcPts val="0"/>
              </a:spcAft>
              <a:buNone/>
            </a:pPr>
            <a:r>
              <a:rPr lang="it" sz="1300"/>
              <a:t>so we have a memory cell and three gate, and the neurons can remember what was in the neuron just previously and decide how much this information influence the next value of the neuron itself, using </a:t>
            </a:r>
            <a:r>
              <a:rPr lang="it" sz="1300">
                <a:solidFill>
                  <a:schemeClr val="dk1"/>
                </a:solidFill>
              </a:rPr>
              <a:t>sigmoid activation function and hyperbolic tangent activation function.</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abcedde3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babcedde3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t>These are the library that we've used, in particular PyTorch and PyTorch lightning used for all the neural network creation, training, testing and wrapping</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abcedde3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abcedde3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t>the difference between the previous algorithm is that t</a:t>
            </a:r>
            <a:r>
              <a:rPr lang="it" sz="1300"/>
              <a:t>here is no feature extraction or processing, but we simply clean the row data from the id columns and we translate the categorical features, so we create the sequences of data series and split the dataset</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abcedde3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babcedde3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t>we wrap the dataset in order to use it for the training and testing phases with the pytorch library</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babcedde3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babcedde3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dk1"/>
                </a:solidFill>
              </a:rPr>
              <a:t>we create the model that consist in a long short term memory network with </a:t>
            </a:r>
            <a:r>
              <a:rPr lang="it" sz="1300">
                <a:solidFill>
                  <a:schemeClr val="dk1"/>
                </a:solidFill>
              </a:rPr>
              <a:t>an input layer size equal to the number of feature columns of our dataset and 3 hidden layers each with 256 neurons</a:t>
            </a:r>
            <a:endParaRPr sz="1300">
              <a:solidFill>
                <a:schemeClr val="dk1"/>
              </a:solidFill>
            </a:endParaRPr>
          </a:p>
          <a:p>
            <a:pPr indent="0" lvl="0" marL="0" rtl="0" algn="l">
              <a:lnSpc>
                <a:spcPct val="115000"/>
              </a:lnSpc>
              <a:spcBef>
                <a:spcPts val="0"/>
              </a:spcBef>
              <a:spcAft>
                <a:spcPts val="1200"/>
              </a:spcAft>
              <a:buNone/>
            </a:pPr>
            <a:r>
              <a:rPr lang="it" sz="1300">
                <a:solidFill>
                  <a:schemeClr val="dk1"/>
                </a:solidFill>
              </a:rPr>
              <a:t>The output of the Long Short Term Memory network goes into a linear classifier that outputs the predicted classes</a:t>
            </a:r>
            <a:endParaRPr sz="13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babcedde3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babcedde3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solidFill>
                  <a:schemeClr val="dk1"/>
                </a:solidFill>
              </a:rPr>
              <a:t>We define a checkpoint_callback that saves the model’s best parameters during training, based on a certain metric. In our case, it saves the checkpoint with the lowest validation loss.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sz="1300">
                <a:solidFill>
                  <a:schemeClr val="dk1"/>
                </a:solidFill>
              </a:rPr>
              <a:t>so, after training, we can simply load the best parameters from the checkpoint and we have our model already trained</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sz="1300">
                <a:solidFill>
                  <a:schemeClr val="dk1"/>
                </a:solidFill>
              </a:rPr>
              <a:t>finally we create a trainer object and we use this object for the training and testing phases.</a:t>
            </a:r>
            <a:endParaRPr sz="1300">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babcedde3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babcedde3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t>This are the results with an </a:t>
            </a:r>
            <a:r>
              <a:rPr lang="it" sz="1300"/>
              <a:t>accuracy</a:t>
            </a:r>
            <a:r>
              <a:rPr lang="it" sz="1300"/>
              <a:t> of almost 80 per cent so we can make some conclusion from this results, taking into account the different choices in the two implementations</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993809a34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993809a34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I’m going to introduce the problem briefly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ba25a46c5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ba25a46c5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t>To finish our presentation, we are going to comparing the results given by the two models.</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ba25a46c5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ba25a46c5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solidFill>
                  <a:schemeClr val="dk1"/>
                </a:solidFill>
              </a:rPr>
              <a:t>Why </a:t>
            </a:r>
            <a:r>
              <a:rPr lang="it">
                <a:solidFill>
                  <a:schemeClr val="dk1"/>
                </a:solidFill>
              </a:rPr>
              <a:t>Random Forest performances are better than Neural Network?                                                                                                                                                                                                                                                                          Looking at the confusion matrices we notice that the neural network tends to classify classes with more data, this is related to the unbalanced data and to the fact that we do not perform feature extraction or processing on the dataset         differently from our random forest algorithm, so with some tweaks to the dataset, the accuracy of the neural network should be improved!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it">
                <a:solidFill>
                  <a:schemeClr val="dk1"/>
                </a:solidFill>
              </a:rPr>
              <a:t>-      -      -  </a:t>
            </a:r>
            <a:endParaRPr>
              <a:solidFill>
                <a:schemeClr val="dk1"/>
              </a:solidFill>
            </a:endParaRPr>
          </a:p>
          <a:p>
            <a:pPr indent="0" lvl="0" marL="0" rtl="0" algn="l">
              <a:spcBef>
                <a:spcPts val="1200"/>
              </a:spcBef>
              <a:spcAft>
                <a:spcPts val="0"/>
              </a:spcAft>
              <a:buNone/>
            </a:pPr>
            <a:r>
              <a:rPr lang="it">
                <a:solidFill>
                  <a:schemeClr val="dk1"/>
                </a:solidFill>
              </a:rPr>
              <a:t>We runned the two model on the same computer and how you can read there is big different between the </a:t>
            </a:r>
            <a:r>
              <a:rPr lang="it">
                <a:solidFill>
                  <a:schemeClr val="dk1"/>
                </a:solidFill>
              </a:rPr>
              <a:t>computational</a:t>
            </a:r>
            <a:r>
              <a:rPr lang="it">
                <a:solidFill>
                  <a:schemeClr val="dk1"/>
                </a:solidFill>
              </a:rPr>
              <a:t> time of our Random Forest program and the Neural Network. And the accuracies diversify for 10% more or less. We can concluded with a riflession about the preprocessing of the data. That process is an important part of machine learning because our best performance is due by that. Now, we are going to speak about the confusion matrix.</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ba25a46c5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ba25a46c5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Upon examination of the results, it became evident that the RandomForestClassifier outperformed in accurately predicting surface classes. An interesting observation was made regarding classification errors, particularly for surfaces with a larger amount of data, such as concrete and wood when utilizing a neural network. This discrepancy raises the possibility of an underlying bias towards classes with more extensive datasets, as mentioned previously.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t"/>
              <a:t>In conclusion, this analysis underscores the importance of meticulous pre-processing and handling of dataset imbalances to enhance the success of classification algorithms. It emphasizes the significance of understanding and addressing potential biases that may arise from variations in class sizes, ensuring a more robust and unbiased model.</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bad0ba883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bad0ba883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a25a46c5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a25a46c5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it" sz="1050">
                <a:solidFill>
                  <a:srgbClr val="3C4043"/>
                </a:solidFill>
              </a:rPr>
              <a:t>In the robotics navigation diverse environments are always more likely. One of the key challenges in this domain is enabling robots to discern and adapt to different types of floor surfaces.</a:t>
            </a:r>
            <a:endParaRPr sz="1050">
              <a:solidFill>
                <a:srgbClr val="3C4043"/>
              </a:solidFill>
            </a:endParaRPr>
          </a:p>
          <a:p>
            <a:pPr indent="0" lvl="0" marL="0" rtl="0" algn="l">
              <a:lnSpc>
                <a:spcPct val="170000"/>
              </a:lnSpc>
              <a:spcBef>
                <a:spcPts val="1200"/>
              </a:spcBef>
              <a:spcAft>
                <a:spcPts val="1200"/>
              </a:spcAft>
              <a:buClr>
                <a:schemeClr val="dk1"/>
              </a:buClr>
              <a:buSzPts val="1100"/>
              <a:buFont typeface="Arial"/>
              <a:buNone/>
            </a:pPr>
            <a:r>
              <a:rPr lang="it" sz="1050">
                <a:solidFill>
                  <a:srgbClr val="3C4043"/>
                </a:solidFill>
              </a:rPr>
              <a:t>To address this challenge, our goal is to equip robots with the intelligence to discern the nature of the floor surface. In this case, they’re using data collected from the Inertial Measurement Units (IMU) sensor.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993809a3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b993809a34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1200"/>
              </a:spcAft>
              <a:buClr>
                <a:schemeClr val="dk1"/>
              </a:buClr>
              <a:buSzPts val="1100"/>
              <a:buFont typeface="Arial"/>
              <a:buNone/>
            </a:pPr>
            <a:r>
              <a:rPr lang="it" sz="1050">
                <a:solidFill>
                  <a:srgbClr val="3C4043"/>
                </a:solidFill>
              </a:rPr>
              <a:t>By analyzing the IMU sensor data gathered while traversing various floor surfaces, we aim to build predictive models capable of accurately classifying each surface type. So, we downloaded the datasets and started to understand the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ba4e1a89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ba4e1a89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X_train is the effective measurements from the sensor and you can see the shape of it and how the first five lines are composed. It has the series and measurement identifiers and the starting measurements orientation and so 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ba73fc98c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ba73fc98c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In the plot you can see the total number of different test did for building the datasets,  there are NINE different surfaces. </a:t>
            </a:r>
            <a:r>
              <a:rPr lang="it"/>
              <a:t>Y_train is connected with the X_train data with the correspective surface using the serie_ids. In this problem we will work with a multi class classification problem.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a25a46c5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ba25a46c5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started to preprocessing the datasets with the missing_data function. This function provides a convenient way to quickly analyze missing data and understand the distribution of missing values across columns.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a73fc98c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a73fc98c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Then, we used the ‘LabelEncoder’ class to </a:t>
            </a:r>
            <a:r>
              <a:rPr lang="it"/>
              <a:t>transform</a:t>
            </a:r>
            <a:r>
              <a:rPr lang="it"/>
              <a:t> the values of the ‘surface’ column into numerical labels. This </a:t>
            </a:r>
            <a:r>
              <a:rPr lang="it"/>
              <a:t>transformation</a:t>
            </a:r>
            <a:r>
              <a:rPr lang="it"/>
              <a:t> is useful for working with machine learning algorithms that require numerical input instead a categorical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Where Do The Robots Drive?</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Demaria C. - Galvagni G. - Piacenti 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FIRST SOLUTION:</a:t>
            </a:r>
            <a:endParaRPr/>
          </a:p>
          <a:p>
            <a:pPr indent="0" lvl="0" marL="0" rtl="0" algn="l">
              <a:spcBef>
                <a:spcPts val="0"/>
              </a:spcBef>
              <a:spcAft>
                <a:spcPts val="0"/>
              </a:spcAft>
              <a:buNone/>
            </a:pPr>
            <a:r>
              <a:rPr lang="it"/>
              <a:t>RANDOM FOREST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45" name="Shape 345"/>
        <p:cNvGrpSpPr/>
        <p:nvPr/>
      </p:nvGrpSpPr>
      <p:grpSpPr>
        <a:xfrm>
          <a:off x="0" y="0"/>
          <a:ext cx="0" cy="0"/>
          <a:chOff x="0" y="0"/>
          <a:chExt cx="0" cy="0"/>
        </a:xfrm>
      </p:grpSpPr>
      <p:sp>
        <p:nvSpPr>
          <p:cNvPr id="346" name="Google Shape;346;p23"/>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Random Forest Classifier</a:t>
            </a:r>
            <a:endParaRPr/>
          </a:p>
        </p:txBody>
      </p:sp>
      <p:sp>
        <p:nvSpPr>
          <p:cNvPr id="347" name="Google Shape;347;p23"/>
          <p:cNvSpPr txBox="1"/>
          <p:nvPr>
            <p:ph idx="1" type="body"/>
          </p:nvPr>
        </p:nvSpPr>
        <p:spPr>
          <a:xfrm>
            <a:off x="1303800" y="1214175"/>
            <a:ext cx="7030500" cy="1229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latin typeface="Arial"/>
                <a:ea typeface="Arial"/>
                <a:cs typeface="Arial"/>
                <a:sym typeface="Arial"/>
              </a:rPr>
              <a:t>The Random Forest Classifier operates by </a:t>
            </a:r>
            <a:r>
              <a:rPr b="1" lang="it">
                <a:latin typeface="Arial"/>
                <a:ea typeface="Arial"/>
                <a:cs typeface="Arial"/>
                <a:sym typeface="Arial"/>
              </a:rPr>
              <a:t>constructing a multitude of decision trees</a:t>
            </a:r>
            <a:r>
              <a:rPr lang="it">
                <a:latin typeface="Arial"/>
                <a:ea typeface="Arial"/>
                <a:cs typeface="Arial"/>
                <a:sym typeface="Arial"/>
              </a:rPr>
              <a:t> during training and outputting the mode of the classes as the prediction of the </a:t>
            </a:r>
            <a:r>
              <a:rPr lang="it">
                <a:latin typeface="Arial"/>
                <a:ea typeface="Arial"/>
                <a:cs typeface="Arial"/>
                <a:sym typeface="Arial"/>
              </a:rPr>
              <a:t>individual</a:t>
            </a:r>
            <a:r>
              <a:rPr lang="it">
                <a:latin typeface="Arial"/>
                <a:ea typeface="Arial"/>
                <a:cs typeface="Arial"/>
                <a:sym typeface="Arial"/>
              </a:rPr>
              <a:t> trees.</a:t>
            </a:r>
            <a:endParaRPr>
              <a:latin typeface="Arial"/>
              <a:ea typeface="Arial"/>
              <a:cs typeface="Arial"/>
              <a:sym typeface="Arial"/>
            </a:endParaRPr>
          </a:p>
          <a:p>
            <a:pPr indent="0" lvl="0" marL="0" rtl="0" algn="l">
              <a:spcBef>
                <a:spcPts val="1200"/>
              </a:spcBef>
              <a:spcAft>
                <a:spcPts val="1200"/>
              </a:spcAft>
              <a:buNone/>
            </a:pPr>
            <a:r>
              <a:rPr lang="it">
                <a:latin typeface="Arial"/>
                <a:ea typeface="Arial"/>
                <a:cs typeface="Arial"/>
                <a:sym typeface="Arial"/>
              </a:rPr>
              <a:t>It </a:t>
            </a:r>
            <a:r>
              <a:rPr b="1" lang="it">
                <a:latin typeface="Arial"/>
                <a:ea typeface="Arial"/>
                <a:cs typeface="Arial"/>
                <a:sym typeface="Arial"/>
              </a:rPr>
              <a:t>combines multiple </a:t>
            </a:r>
            <a:r>
              <a:rPr b="1" lang="it">
                <a:latin typeface="Arial"/>
                <a:ea typeface="Arial"/>
                <a:cs typeface="Arial"/>
                <a:sym typeface="Arial"/>
              </a:rPr>
              <a:t>decision</a:t>
            </a:r>
            <a:r>
              <a:rPr b="1" lang="it">
                <a:latin typeface="Arial"/>
                <a:ea typeface="Arial"/>
                <a:cs typeface="Arial"/>
                <a:sym typeface="Arial"/>
              </a:rPr>
              <a:t> trees</a:t>
            </a:r>
            <a:r>
              <a:rPr lang="it">
                <a:latin typeface="Arial"/>
                <a:ea typeface="Arial"/>
                <a:cs typeface="Arial"/>
                <a:sym typeface="Arial"/>
              </a:rPr>
              <a:t> to improve predictive </a:t>
            </a:r>
            <a:r>
              <a:rPr b="1" lang="it">
                <a:latin typeface="Arial"/>
                <a:ea typeface="Arial"/>
                <a:cs typeface="Arial"/>
                <a:sym typeface="Arial"/>
              </a:rPr>
              <a:t>accuracy</a:t>
            </a:r>
            <a:r>
              <a:rPr lang="it">
                <a:latin typeface="Arial"/>
                <a:ea typeface="Arial"/>
                <a:cs typeface="Arial"/>
                <a:sym typeface="Arial"/>
              </a:rPr>
              <a:t> and </a:t>
            </a:r>
            <a:r>
              <a:rPr b="1" lang="it">
                <a:latin typeface="Arial"/>
                <a:ea typeface="Arial"/>
                <a:cs typeface="Arial"/>
                <a:sym typeface="Arial"/>
              </a:rPr>
              <a:t>control overfitting</a:t>
            </a:r>
            <a:r>
              <a:rPr lang="it">
                <a:latin typeface="Arial"/>
                <a:ea typeface="Arial"/>
                <a:cs typeface="Arial"/>
                <a:sym typeface="Arial"/>
              </a:rPr>
              <a:t>.</a:t>
            </a:r>
            <a:endParaRPr>
              <a:latin typeface="Arial"/>
              <a:ea typeface="Arial"/>
              <a:cs typeface="Arial"/>
              <a:sym typeface="Arial"/>
            </a:endParaRPr>
          </a:p>
        </p:txBody>
      </p:sp>
      <p:pic>
        <p:nvPicPr>
          <p:cNvPr id="348" name="Google Shape;348;p23"/>
          <p:cNvPicPr preferRelativeResize="0"/>
          <p:nvPr/>
        </p:nvPicPr>
        <p:blipFill>
          <a:blip r:embed="rId3">
            <a:alphaModFix/>
          </a:blip>
          <a:stretch>
            <a:fillRect/>
          </a:stretch>
        </p:blipFill>
        <p:spPr>
          <a:xfrm>
            <a:off x="1303788" y="2401925"/>
            <a:ext cx="3029026" cy="2625524"/>
          </a:xfrm>
          <a:prstGeom prst="rect">
            <a:avLst/>
          </a:prstGeom>
          <a:noFill/>
          <a:ln>
            <a:noFill/>
          </a:ln>
        </p:spPr>
      </p:pic>
      <p:pic>
        <p:nvPicPr>
          <p:cNvPr id="349" name="Google Shape;349;p23"/>
          <p:cNvPicPr preferRelativeResize="0"/>
          <p:nvPr/>
        </p:nvPicPr>
        <p:blipFill>
          <a:blip r:embed="rId4">
            <a:alphaModFix/>
          </a:blip>
          <a:stretch>
            <a:fillRect/>
          </a:stretch>
        </p:blipFill>
        <p:spPr>
          <a:xfrm>
            <a:off x="4950689" y="2401925"/>
            <a:ext cx="3383600" cy="2625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53" name="Shape 353"/>
        <p:cNvGrpSpPr/>
        <p:nvPr/>
      </p:nvGrpSpPr>
      <p:grpSpPr>
        <a:xfrm>
          <a:off x="0" y="0"/>
          <a:ext cx="0" cy="0"/>
          <a:chOff x="0" y="0"/>
          <a:chExt cx="0" cy="0"/>
        </a:xfrm>
      </p:grpSpPr>
      <p:sp>
        <p:nvSpPr>
          <p:cNvPr id="354" name="Google Shape;354;p24"/>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Random Forest Classifier</a:t>
            </a:r>
            <a:endParaRPr/>
          </a:p>
        </p:txBody>
      </p:sp>
      <p:sp>
        <p:nvSpPr>
          <p:cNvPr id="355" name="Google Shape;355;p24"/>
          <p:cNvSpPr txBox="1"/>
          <p:nvPr>
            <p:ph idx="1" type="body"/>
          </p:nvPr>
        </p:nvSpPr>
        <p:spPr>
          <a:xfrm>
            <a:off x="1338400" y="1214175"/>
            <a:ext cx="7030500" cy="1459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Arial"/>
                <a:ea typeface="Arial"/>
                <a:cs typeface="Arial"/>
                <a:sym typeface="Arial"/>
              </a:rPr>
              <a:t>Bagging</a:t>
            </a:r>
            <a:r>
              <a:rPr lang="it">
                <a:latin typeface="Arial"/>
                <a:ea typeface="Arial"/>
                <a:cs typeface="Arial"/>
                <a:sym typeface="Arial"/>
              </a:rPr>
              <a:t> </a:t>
            </a:r>
            <a:r>
              <a:rPr lang="it" sz="1050">
                <a:solidFill>
                  <a:srgbClr val="3C4043"/>
                </a:solidFill>
                <a:latin typeface="Arial"/>
                <a:ea typeface="Arial"/>
                <a:cs typeface="Arial"/>
                <a:sym typeface="Arial"/>
              </a:rPr>
              <a:t>→</a:t>
            </a:r>
            <a:r>
              <a:rPr lang="it">
                <a:latin typeface="Arial"/>
                <a:ea typeface="Arial"/>
                <a:cs typeface="Arial"/>
                <a:sym typeface="Arial"/>
              </a:rPr>
              <a:t> Create multiple datasets for training each decision tree. This involves </a:t>
            </a:r>
            <a:r>
              <a:rPr b="1" lang="it">
                <a:latin typeface="Arial"/>
                <a:ea typeface="Arial"/>
                <a:cs typeface="Arial"/>
                <a:sym typeface="Arial"/>
              </a:rPr>
              <a:t>randomly sampling the training </a:t>
            </a:r>
            <a:r>
              <a:rPr lang="it">
                <a:latin typeface="Arial"/>
                <a:ea typeface="Arial"/>
                <a:cs typeface="Arial"/>
                <a:sym typeface="Arial"/>
              </a:rPr>
              <a:t>data with replacement to </a:t>
            </a:r>
            <a:r>
              <a:rPr b="1" lang="it">
                <a:latin typeface="Arial"/>
                <a:ea typeface="Arial"/>
                <a:cs typeface="Arial"/>
                <a:sym typeface="Arial"/>
              </a:rPr>
              <a:t>create different subsets</a:t>
            </a:r>
            <a:r>
              <a:rPr lang="it">
                <a:latin typeface="Arial"/>
                <a:ea typeface="Arial"/>
                <a:cs typeface="Arial"/>
                <a:sym typeface="Arial"/>
              </a:rPr>
              <a:t>. Each decision tree is then trained on one of these subsets.</a:t>
            </a:r>
            <a:endParaRPr>
              <a:latin typeface="Arial"/>
              <a:ea typeface="Arial"/>
              <a:cs typeface="Arial"/>
              <a:sym typeface="Arial"/>
            </a:endParaRPr>
          </a:p>
          <a:p>
            <a:pPr indent="0" lvl="0" marL="0" rtl="0" algn="l">
              <a:spcBef>
                <a:spcPts val="1200"/>
              </a:spcBef>
              <a:spcAft>
                <a:spcPts val="1200"/>
              </a:spcAft>
              <a:buNone/>
            </a:pPr>
            <a:r>
              <a:rPr b="1" lang="it">
                <a:latin typeface="Arial"/>
                <a:ea typeface="Arial"/>
                <a:cs typeface="Arial"/>
                <a:sym typeface="Arial"/>
              </a:rPr>
              <a:t>For classification tasks</a:t>
            </a:r>
            <a:r>
              <a:rPr lang="it">
                <a:latin typeface="Arial"/>
                <a:ea typeface="Arial"/>
                <a:cs typeface="Arial"/>
                <a:sym typeface="Arial"/>
              </a:rPr>
              <a:t> each decision tree in the forest independently predicts the class, and the final prediction is determined by a </a:t>
            </a:r>
            <a:r>
              <a:rPr b="1" lang="it">
                <a:latin typeface="Arial"/>
                <a:ea typeface="Arial"/>
                <a:cs typeface="Arial"/>
                <a:sym typeface="Arial"/>
              </a:rPr>
              <a:t>majority vote among all the trees</a:t>
            </a:r>
            <a:r>
              <a:rPr lang="it">
                <a:latin typeface="Arial"/>
                <a:ea typeface="Arial"/>
                <a:cs typeface="Arial"/>
                <a:sym typeface="Arial"/>
              </a:rPr>
              <a:t>.</a:t>
            </a:r>
            <a:endParaRPr>
              <a:latin typeface="Arial"/>
              <a:ea typeface="Arial"/>
              <a:cs typeface="Arial"/>
              <a:sym typeface="Arial"/>
            </a:endParaRPr>
          </a:p>
        </p:txBody>
      </p:sp>
      <p:pic>
        <p:nvPicPr>
          <p:cNvPr id="356" name="Google Shape;356;p24"/>
          <p:cNvPicPr preferRelativeResize="0"/>
          <p:nvPr/>
        </p:nvPicPr>
        <p:blipFill>
          <a:blip r:embed="rId3">
            <a:alphaModFix/>
          </a:blip>
          <a:stretch>
            <a:fillRect/>
          </a:stretch>
        </p:blipFill>
        <p:spPr>
          <a:xfrm>
            <a:off x="999250" y="2673375"/>
            <a:ext cx="2918028" cy="2358900"/>
          </a:xfrm>
          <a:prstGeom prst="rect">
            <a:avLst/>
          </a:prstGeom>
          <a:noFill/>
          <a:ln>
            <a:noFill/>
          </a:ln>
        </p:spPr>
      </p:pic>
      <p:pic>
        <p:nvPicPr>
          <p:cNvPr id="357" name="Google Shape;357;p24"/>
          <p:cNvPicPr preferRelativeResize="0"/>
          <p:nvPr/>
        </p:nvPicPr>
        <p:blipFill rotWithShape="1">
          <a:blip r:embed="rId4">
            <a:alphaModFix/>
          </a:blip>
          <a:srcRect b="1322" l="0" r="0" t="0"/>
          <a:stretch/>
        </p:blipFill>
        <p:spPr>
          <a:xfrm>
            <a:off x="4024555" y="2673387"/>
            <a:ext cx="4309745" cy="2358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61" name="Shape 361"/>
        <p:cNvGrpSpPr/>
        <p:nvPr/>
      </p:nvGrpSpPr>
      <p:grpSpPr>
        <a:xfrm>
          <a:off x="0" y="0"/>
          <a:ext cx="0" cy="0"/>
          <a:chOff x="0" y="0"/>
          <a:chExt cx="0" cy="0"/>
        </a:xfrm>
      </p:grpSpPr>
      <p:sp>
        <p:nvSpPr>
          <p:cNvPr id="362" name="Google Shape;362;p25"/>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Feature Engineering for the Data</a:t>
            </a:r>
            <a:endParaRPr/>
          </a:p>
        </p:txBody>
      </p:sp>
      <p:sp>
        <p:nvSpPr>
          <p:cNvPr id="363" name="Google Shape;363;p25"/>
          <p:cNvSpPr txBox="1"/>
          <p:nvPr>
            <p:ph idx="1" type="body"/>
          </p:nvPr>
        </p:nvSpPr>
        <p:spPr>
          <a:xfrm>
            <a:off x="1303800" y="1214175"/>
            <a:ext cx="70305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Arial"/>
                <a:ea typeface="Arial"/>
                <a:cs typeface="Arial"/>
                <a:sym typeface="Arial"/>
              </a:rPr>
              <a:t>Computing statistical measures such as </a:t>
            </a:r>
            <a:r>
              <a:rPr b="1" lang="it">
                <a:latin typeface="Arial"/>
                <a:ea typeface="Arial"/>
                <a:cs typeface="Arial"/>
                <a:sym typeface="Arial"/>
              </a:rPr>
              <a:t>mean, standard deviation, min-max values</a:t>
            </a:r>
            <a:r>
              <a:rPr lang="it">
                <a:latin typeface="Arial"/>
                <a:ea typeface="Arial"/>
                <a:cs typeface="Arial"/>
                <a:sym typeface="Arial"/>
              </a:rPr>
              <a:t>. We can </a:t>
            </a:r>
            <a:r>
              <a:rPr b="1" lang="it">
                <a:latin typeface="Arial"/>
                <a:ea typeface="Arial"/>
                <a:cs typeface="Arial"/>
                <a:sym typeface="Arial"/>
              </a:rPr>
              <a:t>capture different aspects of the data</a:t>
            </a:r>
            <a:r>
              <a:rPr lang="it">
                <a:latin typeface="Arial"/>
                <a:ea typeface="Arial"/>
                <a:cs typeface="Arial"/>
                <a:sym typeface="Arial"/>
              </a:rPr>
              <a:t> that are important for distinguishing between different classes.</a:t>
            </a:r>
            <a:endParaRPr>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64" name="Google Shape;364;p25"/>
          <p:cNvPicPr preferRelativeResize="0"/>
          <p:nvPr/>
        </p:nvPicPr>
        <p:blipFill>
          <a:blip r:embed="rId3">
            <a:alphaModFix/>
          </a:blip>
          <a:stretch>
            <a:fillRect/>
          </a:stretch>
        </p:blipFill>
        <p:spPr>
          <a:xfrm>
            <a:off x="339963" y="2183451"/>
            <a:ext cx="8464075" cy="235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68" name="Shape 368"/>
        <p:cNvGrpSpPr/>
        <p:nvPr/>
      </p:nvGrpSpPr>
      <p:grpSpPr>
        <a:xfrm>
          <a:off x="0" y="0"/>
          <a:ext cx="0" cy="0"/>
          <a:chOff x="0" y="0"/>
          <a:chExt cx="0" cy="0"/>
        </a:xfrm>
      </p:grpSpPr>
      <p:sp>
        <p:nvSpPr>
          <p:cNvPr id="369" name="Google Shape;369;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Stratified-K-fold</a:t>
            </a:r>
            <a:endParaRPr/>
          </a:p>
        </p:txBody>
      </p:sp>
      <p:sp>
        <p:nvSpPr>
          <p:cNvPr id="370" name="Google Shape;370;p26"/>
          <p:cNvSpPr txBox="1"/>
          <p:nvPr>
            <p:ph idx="1" type="body"/>
          </p:nvPr>
        </p:nvSpPr>
        <p:spPr>
          <a:xfrm>
            <a:off x="5193550" y="1345975"/>
            <a:ext cx="3950400" cy="29493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SzPts val="1300"/>
              <a:buFont typeface="Arial"/>
              <a:buChar char="●"/>
            </a:pPr>
            <a:r>
              <a:rPr lang="it">
                <a:latin typeface="Arial"/>
                <a:ea typeface="Arial"/>
                <a:cs typeface="Arial"/>
                <a:sym typeface="Arial"/>
              </a:rPr>
              <a:t>The goal is to maintain the original class distribution in each fold.</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it">
                <a:latin typeface="Arial"/>
                <a:ea typeface="Arial"/>
                <a:cs typeface="Arial"/>
                <a:sym typeface="Arial"/>
              </a:rPr>
              <a:t>Helps to address issues in datasets with uneven class frequencies.</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it">
                <a:latin typeface="Arial"/>
                <a:ea typeface="Arial"/>
                <a:cs typeface="Arial"/>
                <a:sym typeface="Arial"/>
              </a:rPr>
              <a:t>Provides a more reliable assessment of model performance</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it">
                <a:latin typeface="Arial"/>
                <a:ea typeface="Arial"/>
                <a:cs typeface="Arial"/>
                <a:sym typeface="Arial"/>
              </a:rPr>
              <a:t>Increases the model's ability to generalize to unseen data.</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it">
                <a:latin typeface="Arial"/>
                <a:ea typeface="Arial"/>
                <a:cs typeface="Arial"/>
                <a:sym typeface="Arial"/>
              </a:rPr>
              <a:t>Especially useful in classification tasks.</a:t>
            </a:r>
            <a:endParaRPr>
              <a:highlight>
                <a:schemeClr val="lt1"/>
              </a:highlight>
              <a:latin typeface="Arial"/>
              <a:ea typeface="Arial"/>
              <a:cs typeface="Arial"/>
              <a:sym typeface="Arial"/>
            </a:endParaRPr>
          </a:p>
        </p:txBody>
      </p:sp>
      <p:pic>
        <p:nvPicPr>
          <p:cNvPr id="371" name="Google Shape;371;p26"/>
          <p:cNvPicPr preferRelativeResize="0"/>
          <p:nvPr/>
        </p:nvPicPr>
        <p:blipFill>
          <a:blip r:embed="rId3">
            <a:alphaModFix/>
          </a:blip>
          <a:stretch>
            <a:fillRect/>
          </a:stretch>
        </p:blipFill>
        <p:spPr>
          <a:xfrm>
            <a:off x="171625" y="1345975"/>
            <a:ext cx="5085975" cy="2949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75" name="Shape 375"/>
        <p:cNvGrpSpPr/>
        <p:nvPr/>
      </p:nvGrpSpPr>
      <p:grpSpPr>
        <a:xfrm>
          <a:off x="0" y="0"/>
          <a:ext cx="0" cy="0"/>
          <a:chOff x="0" y="0"/>
          <a:chExt cx="0" cy="0"/>
        </a:xfrm>
      </p:grpSpPr>
      <p:sp>
        <p:nvSpPr>
          <p:cNvPr id="376" name="Google Shape;376;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Implementing Cross-Validation</a:t>
            </a:r>
            <a:endParaRPr/>
          </a:p>
        </p:txBody>
      </p:sp>
      <p:sp>
        <p:nvSpPr>
          <p:cNvPr id="377" name="Google Shape;377;p27"/>
          <p:cNvSpPr txBox="1"/>
          <p:nvPr/>
        </p:nvSpPr>
        <p:spPr>
          <a:xfrm>
            <a:off x="822450" y="1374800"/>
            <a:ext cx="6374100" cy="8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it" sz="1300">
                <a:solidFill>
                  <a:schemeClr val="dk2"/>
                </a:solidFill>
              </a:rPr>
              <a:t>Stratified K-Fold Cross-Validation is used to ensure balanced class distribution in each fold, critical for imbalanced datasets</a:t>
            </a:r>
            <a:endParaRPr sz="1300">
              <a:solidFill>
                <a:schemeClr val="dk2"/>
              </a:solidFill>
            </a:endParaRPr>
          </a:p>
        </p:txBody>
      </p:sp>
      <p:pic>
        <p:nvPicPr>
          <p:cNvPr id="378" name="Google Shape;378;p27"/>
          <p:cNvPicPr preferRelativeResize="0"/>
          <p:nvPr/>
        </p:nvPicPr>
        <p:blipFill>
          <a:blip r:embed="rId3">
            <a:alphaModFix/>
          </a:blip>
          <a:stretch>
            <a:fillRect/>
          </a:stretch>
        </p:blipFill>
        <p:spPr>
          <a:xfrm>
            <a:off x="346325" y="2211200"/>
            <a:ext cx="8451350" cy="120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82" name="Shape 382"/>
        <p:cNvGrpSpPr/>
        <p:nvPr/>
      </p:nvGrpSpPr>
      <p:grpSpPr>
        <a:xfrm>
          <a:off x="0" y="0"/>
          <a:ext cx="0" cy="0"/>
          <a:chOff x="0" y="0"/>
          <a:chExt cx="0" cy="0"/>
        </a:xfrm>
      </p:grpSpPr>
      <p:sp>
        <p:nvSpPr>
          <p:cNvPr id="383" name="Google Shape;383;p28"/>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Implementation</a:t>
            </a:r>
            <a:r>
              <a:rPr lang="it"/>
              <a:t> Random Forest</a:t>
            </a:r>
            <a:endParaRPr/>
          </a:p>
        </p:txBody>
      </p:sp>
      <p:pic>
        <p:nvPicPr>
          <p:cNvPr id="384" name="Google Shape;384;p28"/>
          <p:cNvPicPr preferRelativeResize="0"/>
          <p:nvPr/>
        </p:nvPicPr>
        <p:blipFill>
          <a:blip r:embed="rId3">
            <a:alphaModFix/>
          </a:blip>
          <a:stretch>
            <a:fillRect/>
          </a:stretch>
        </p:blipFill>
        <p:spPr>
          <a:xfrm>
            <a:off x="1581700" y="1423250"/>
            <a:ext cx="5980600" cy="2296975"/>
          </a:xfrm>
          <a:prstGeom prst="rect">
            <a:avLst/>
          </a:prstGeom>
          <a:noFill/>
          <a:ln>
            <a:noFill/>
          </a:ln>
        </p:spPr>
      </p:pic>
      <p:pic>
        <p:nvPicPr>
          <p:cNvPr id="385" name="Google Shape;385;p28"/>
          <p:cNvPicPr preferRelativeResize="0"/>
          <p:nvPr/>
        </p:nvPicPr>
        <p:blipFill>
          <a:blip r:embed="rId4">
            <a:alphaModFix/>
          </a:blip>
          <a:stretch>
            <a:fillRect/>
          </a:stretch>
        </p:blipFill>
        <p:spPr>
          <a:xfrm>
            <a:off x="1581700" y="3720216"/>
            <a:ext cx="5980601" cy="13883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89" name="Shape 389"/>
        <p:cNvGrpSpPr/>
        <p:nvPr/>
      </p:nvGrpSpPr>
      <p:grpSpPr>
        <a:xfrm>
          <a:off x="0" y="0"/>
          <a:ext cx="0" cy="0"/>
          <a:chOff x="0" y="0"/>
          <a:chExt cx="0" cy="0"/>
        </a:xfrm>
      </p:grpSpPr>
      <p:sp>
        <p:nvSpPr>
          <p:cNvPr id="390" name="Google Shape;390;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Plot Feature importances</a:t>
            </a:r>
            <a:endParaRPr/>
          </a:p>
          <a:p>
            <a:pPr indent="0" lvl="0" marL="0" rtl="0" algn="l">
              <a:spcBef>
                <a:spcPts val="0"/>
              </a:spcBef>
              <a:spcAft>
                <a:spcPts val="0"/>
              </a:spcAft>
              <a:buNone/>
            </a:pPr>
            <a:r>
              <a:t/>
            </a:r>
            <a:endParaRPr/>
          </a:p>
        </p:txBody>
      </p:sp>
      <p:pic>
        <p:nvPicPr>
          <p:cNvPr id="391" name="Google Shape;391;p29"/>
          <p:cNvPicPr preferRelativeResize="0"/>
          <p:nvPr/>
        </p:nvPicPr>
        <p:blipFill>
          <a:blip r:embed="rId3">
            <a:alphaModFix/>
          </a:blip>
          <a:stretch>
            <a:fillRect/>
          </a:stretch>
        </p:blipFill>
        <p:spPr>
          <a:xfrm>
            <a:off x="-34388" y="1648925"/>
            <a:ext cx="3091375" cy="2698225"/>
          </a:xfrm>
          <a:prstGeom prst="rect">
            <a:avLst/>
          </a:prstGeom>
          <a:noFill/>
          <a:ln>
            <a:noFill/>
          </a:ln>
        </p:spPr>
      </p:pic>
      <p:pic>
        <p:nvPicPr>
          <p:cNvPr id="392" name="Google Shape;392;p29"/>
          <p:cNvPicPr preferRelativeResize="0"/>
          <p:nvPr/>
        </p:nvPicPr>
        <p:blipFill>
          <a:blip r:embed="rId4">
            <a:alphaModFix/>
          </a:blip>
          <a:stretch>
            <a:fillRect/>
          </a:stretch>
        </p:blipFill>
        <p:spPr>
          <a:xfrm>
            <a:off x="3056988" y="1648902"/>
            <a:ext cx="3091375" cy="2698248"/>
          </a:xfrm>
          <a:prstGeom prst="rect">
            <a:avLst/>
          </a:prstGeom>
          <a:noFill/>
          <a:ln>
            <a:noFill/>
          </a:ln>
        </p:spPr>
      </p:pic>
      <p:pic>
        <p:nvPicPr>
          <p:cNvPr id="393" name="Google Shape;393;p29"/>
          <p:cNvPicPr preferRelativeResize="0"/>
          <p:nvPr/>
        </p:nvPicPr>
        <p:blipFill>
          <a:blip r:embed="rId5">
            <a:alphaModFix/>
          </a:blip>
          <a:stretch>
            <a:fillRect/>
          </a:stretch>
        </p:blipFill>
        <p:spPr>
          <a:xfrm>
            <a:off x="6087012" y="1648905"/>
            <a:ext cx="3091375" cy="26982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97" name="Shape 397"/>
        <p:cNvGrpSpPr/>
        <p:nvPr/>
      </p:nvGrpSpPr>
      <p:grpSpPr>
        <a:xfrm>
          <a:off x="0" y="0"/>
          <a:ext cx="0" cy="0"/>
          <a:chOff x="0" y="0"/>
          <a:chExt cx="0" cy="0"/>
        </a:xfrm>
      </p:grpSpPr>
      <p:sp>
        <p:nvSpPr>
          <p:cNvPr id="398" name="Google Shape;398;p3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Plot Feature importances</a:t>
            </a:r>
            <a:endParaRPr/>
          </a:p>
          <a:p>
            <a:pPr indent="0" lvl="0" marL="0" rtl="0" algn="l">
              <a:spcBef>
                <a:spcPts val="0"/>
              </a:spcBef>
              <a:spcAft>
                <a:spcPts val="0"/>
              </a:spcAft>
              <a:buNone/>
            </a:pPr>
            <a:r>
              <a:t/>
            </a:r>
            <a:endParaRPr/>
          </a:p>
        </p:txBody>
      </p:sp>
      <p:pic>
        <p:nvPicPr>
          <p:cNvPr id="399" name="Google Shape;399;p30"/>
          <p:cNvPicPr preferRelativeResize="0"/>
          <p:nvPr/>
        </p:nvPicPr>
        <p:blipFill>
          <a:blip r:embed="rId3">
            <a:alphaModFix/>
          </a:blip>
          <a:stretch>
            <a:fillRect/>
          </a:stretch>
        </p:blipFill>
        <p:spPr>
          <a:xfrm>
            <a:off x="98125" y="1666575"/>
            <a:ext cx="3091375" cy="2698251"/>
          </a:xfrm>
          <a:prstGeom prst="rect">
            <a:avLst/>
          </a:prstGeom>
          <a:noFill/>
          <a:ln>
            <a:noFill/>
          </a:ln>
        </p:spPr>
      </p:pic>
      <p:pic>
        <p:nvPicPr>
          <p:cNvPr id="400" name="Google Shape;400;p30"/>
          <p:cNvPicPr preferRelativeResize="0"/>
          <p:nvPr/>
        </p:nvPicPr>
        <p:blipFill>
          <a:blip r:embed="rId4">
            <a:alphaModFix/>
          </a:blip>
          <a:stretch>
            <a:fillRect/>
          </a:stretch>
        </p:blipFill>
        <p:spPr>
          <a:xfrm>
            <a:off x="3189500" y="1666575"/>
            <a:ext cx="3091375" cy="2698246"/>
          </a:xfrm>
          <a:prstGeom prst="rect">
            <a:avLst/>
          </a:prstGeom>
          <a:noFill/>
          <a:ln>
            <a:noFill/>
          </a:ln>
        </p:spPr>
      </p:pic>
      <p:sp>
        <p:nvSpPr>
          <p:cNvPr id="401" name="Google Shape;401;p30"/>
          <p:cNvSpPr txBox="1"/>
          <p:nvPr/>
        </p:nvSpPr>
        <p:spPr>
          <a:xfrm>
            <a:off x="6646175" y="1717350"/>
            <a:ext cx="2310000" cy="11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300">
                <a:solidFill>
                  <a:schemeClr val="dk2"/>
                </a:solidFill>
              </a:rPr>
              <a:t>Average accuracy:</a:t>
            </a:r>
            <a:endParaRPr b="1" sz="1300">
              <a:solidFill>
                <a:schemeClr val="dk2"/>
              </a:solidFill>
            </a:endParaRPr>
          </a:p>
          <a:p>
            <a:pPr indent="0" lvl="0" marL="0" rtl="0" algn="l">
              <a:lnSpc>
                <a:spcPct val="170000"/>
              </a:lnSpc>
              <a:spcBef>
                <a:spcPts val="0"/>
              </a:spcBef>
              <a:spcAft>
                <a:spcPts val="0"/>
              </a:spcAft>
              <a:buNone/>
            </a:pPr>
            <a:r>
              <a:t/>
            </a:r>
            <a:endParaRPr sz="1300">
              <a:solidFill>
                <a:schemeClr val="dk2"/>
              </a:solidFill>
            </a:endParaRPr>
          </a:p>
          <a:p>
            <a:pPr indent="0" lvl="0" marL="0" rtl="0" algn="l">
              <a:lnSpc>
                <a:spcPct val="170000"/>
              </a:lnSpc>
              <a:spcBef>
                <a:spcPts val="0"/>
              </a:spcBef>
              <a:spcAft>
                <a:spcPts val="0"/>
              </a:spcAft>
              <a:buNone/>
            </a:pPr>
            <a:r>
              <a:rPr lang="it" sz="1050">
                <a:solidFill>
                  <a:srgbClr val="3C4043"/>
                </a:solidFill>
              </a:rPr>
              <a:t>0.9075829271149992</a:t>
            </a:r>
            <a:endParaRPr sz="1050">
              <a:solidFill>
                <a:srgbClr val="3C4043"/>
              </a:solidFill>
            </a:endParaRPr>
          </a:p>
          <a:p>
            <a:pPr indent="0" lvl="0" marL="0" rtl="0" algn="l">
              <a:spcBef>
                <a:spcPts val="0"/>
              </a:spcBef>
              <a:spcAft>
                <a:spcPts val="0"/>
              </a:spcAft>
              <a:buNone/>
            </a:pPr>
            <a:br>
              <a:rPr lang="it" sz="1300">
                <a:solidFill>
                  <a:schemeClr val="dk2"/>
                </a:solidFill>
                <a:latin typeface="Nunito"/>
                <a:ea typeface="Nunito"/>
                <a:cs typeface="Nunito"/>
                <a:sym typeface="Nunito"/>
              </a:rPr>
            </a:br>
            <a:endParaRPr sz="13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5" name="Shape 405"/>
        <p:cNvGrpSpPr/>
        <p:nvPr/>
      </p:nvGrpSpPr>
      <p:grpSpPr>
        <a:xfrm>
          <a:off x="0" y="0"/>
          <a:ext cx="0" cy="0"/>
          <a:chOff x="0" y="0"/>
          <a:chExt cx="0" cy="0"/>
        </a:xfrm>
      </p:grpSpPr>
      <p:sp>
        <p:nvSpPr>
          <p:cNvPr id="406" name="Google Shape;406;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Evaluation of performances: Confusion Matrix </a:t>
            </a:r>
            <a:endParaRPr/>
          </a:p>
        </p:txBody>
      </p:sp>
      <p:sp>
        <p:nvSpPr>
          <p:cNvPr id="407" name="Google Shape;407;p31"/>
          <p:cNvSpPr txBox="1"/>
          <p:nvPr>
            <p:ph idx="1" type="body"/>
          </p:nvPr>
        </p:nvSpPr>
        <p:spPr>
          <a:xfrm>
            <a:off x="4153250" y="1835475"/>
            <a:ext cx="4490100" cy="1693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it">
                <a:latin typeface="Arial"/>
                <a:ea typeface="Arial"/>
                <a:cs typeface="Arial"/>
                <a:sym typeface="Arial"/>
              </a:rPr>
              <a:t>Assess the performance of a classification model</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Understand where the model excels and where it tends to make errors.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Evaluate how well the model performs on each class, particularly in the context of varying class sizes.</a:t>
            </a:r>
            <a:endParaRPr>
              <a:latin typeface="Arial"/>
              <a:ea typeface="Arial"/>
              <a:cs typeface="Arial"/>
              <a:sym typeface="Arial"/>
            </a:endParaRPr>
          </a:p>
          <a:p>
            <a:pPr indent="0" lvl="0" marL="457200" rtl="0" algn="l">
              <a:spcBef>
                <a:spcPts val="1200"/>
              </a:spcBef>
              <a:spcAft>
                <a:spcPts val="1200"/>
              </a:spcAft>
              <a:buNone/>
            </a:pPr>
            <a:r>
              <a:t/>
            </a:r>
            <a:endParaRPr/>
          </a:p>
        </p:txBody>
      </p:sp>
      <p:pic>
        <p:nvPicPr>
          <p:cNvPr id="408" name="Google Shape;408;p31"/>
          <p:cNvPicPr preferRelativeResize="0"/>
          <p:nvPr/>
        </p:nvPicPr>
        <p:blipFill>
          <a:blip r:embed="rId3">
            <a:alphaModFix/>
          </a:blip>
          <a:stretch>
            <a:fillRect/>
          </a:stretch>
        </p:blipFill>
        <p:spPr>
          <a:xfrm>
            <a:off x="57700" y="1597875"/>
            <a:ext cx="4095550" cy="336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Table of Contents - Introduction</a:t>
            </a:r>
            <a:endParaRPr/>
          </a:p>
        </p:txBody>
      </p:sp>
      <p:sp>
        <p:nvSpPr>
          <p:cNvPr id="284" name="Google Shape;284;p14"/>
          <p:cNvSpPr txBox="1"/>
          <p:nvPr>
            <p:ph idx="1" type="body"/>
          </p:nvPr>
        </p:nvSpPr>
        <p:spPr>
          <a:xfrm>
            <a:off x="1303800" y="1214175"/>
            <a:ext cx="7030500" cy="33339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Font typeface="Arial"/>
              <a:buChar char="●"/>
            </a:pPr>
            <a:r>
              <a:rPr lang="it" sz="1600">
                <a:latin typeface="Arial"/>
                <a:ea typeface="Arial"/>
                <a:cs typeface="Arial"/>
                <a:sym typeface="Arial"/>
              </a:rPr>
              <a:t>T</a:t>
            </a:r>
            <a:r>
              <a:rPr lang="it" sz="1600">
                <a:latin typeface="Arial"/>
                <a:ea typeface="Arial"/>
                <a:cs typeface="Arial"/>
                <a:sym typeface="Arial"/>
              </a:rPr>
              <a:t>he Problem</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it" sz="1400">
                <a:latin typeface="Arial"/>
                <a:ea typeface="Arial"/>
                <a:cs typeface="Arial"/>
                <a:sym typeface="Arial"/>
              </a:rPr>
              <a:t>Introduction to the problem</a:t>
            </a:r>
            <a:endParaRPr sz="1600">
              <a:latin typeface="Arial"/>
              <a:ea typeface="Arial"/>
              <a:cs typeface="Arial"/>
              <a:sym typeface="Arial"/>
            </a:endParaRPr>
          </a:p>
          <a:p>
            <a:pPr indent="-317500" lvl="1" marL="914400" rtl="0" algn="l">
              <a:spcBef>
                <a:spcPts val="0"/>
              </a:spcBef>
              <a:spcAft>
                <a:spcPts val="0"/>
              </a:spcAft>
              <a:buSzPts val="1400"/>
              <a:buFont typeface="Arial"/>
              <a:buChar char="○"/>
            </a:pPr>
            <a:r>
              <a:rPr lang="it" sz="1400">
                <a:latin typeface="Arial"/>
                <a:ea typeface="Arial"/>
                <a:cs typeface="Arial"/>
                <a:sym typeface="Arial"/>
              </a:rPr>
              <a:t>Input - Dataset</a:t>
            </a:r>
            <a:endParaRPr sz="1400">
              <a:latin typeface="Arial"/>
              <a:ea typeface="Arial"/>
              <a:cs typeface="Arial"/>
              <a:sym typeface="Arial"/>
            </a:endParaRPr>
          </a:p>
          <a:p>
            <a:pPr indent="-317500" lvl="1" marL="914400" rtl="0" algn="l">
              <a:spcBef>
                <a:spcPts val="0"/>
              </a:spcBef>
              <a:spcAft>
                <a:spcPts val="0"/>
              </a:spcAft>
              <a:buSzPts val="1400"/>
              <a:buFont typeface="Arial"/>
              <a:buChar char="○"/>
            </a:pPr>
            <a:r>
              <a:rPr lang="it" sz="1400">
                <a:latin typeface="Arial"/>
                <a:ea typeface="Arial"/>
                <a:cs typeface="Arial"/>
                <a:sym typeface="Arial"/>
              </a:rPr>
              <a:t>Preprocessing Dataset</a:t>
            </a:r>
            <a:endParaRPr sz="1400">
              <a:latin typeface="Arial"/>
              <a:ea typeface="Arial"/>
              <a:cs typeface="Arial"/>
              <a:sym typeface="Arial"/>
            </a:endParaRPr>
          </a:p>
          <a:p>
            <a:pPr indent="-330200" lvl="0" marL="457200" rtl="0" algn="l">
              <a:spcBef>
                <a:spcPts val="0"/>
              </a:spcBef>
              <a:spcAft>
                <a:spcPts val="0"/>
              </a:spcAft>
              <a:buSzPts val="1600"/>
              <a:buFont typeface="Arial"/>
              <a:buChar char="●"/>
            </a:pPr>
            <a:r>
              <a:rPr lang="it" sz="1600">
                <a:latin typeface="Arial"/>
                <a:ea typeface="Arial"/>
                <a:cs typeface="Arial"/>
                <a:sym typeface="Arial"/>
              </a:rPr>
              <a:t>First Solution</a:t>
            </a:r>
            <a:endParaRPr sz="1600">
              <a:latin typeface="Arial"/>
              <a:ea typeface="Arial"/>
              <a:cs typeface="Arial"/>
              <a:sym typeface="Arial"/>
            </a:endParaRPr>
          </a:p>
          <a:p>
            <a:pPr indent="-317500" lvl="1" marL="914400" rtl="0" algn="l">
              <a:spcBef>
                <a:spcPts val="0"/>
              </a:spcBef>
              <a:spcAft>
                <a:spcPts val="0"/>
              </a:spcAft>
              <a:buSzPts val="1400"/>
              <a:buFont typeface="Arial"/>
              <a:buChar char="○"/>
            </a:pPr>
            <a:r>
              <a:rPr lang="it" sz="1400">
                <a:latin typeface="Arial"/>
                <a:ea typeface="Arial"/>
                <a:cs typeface="Arial"/>
                <a:sym typeface="Arial"/>
              </a:rPr>
              <a:t>Random Forest</a:t>
            </a:r>
            <a:endParaRPr sz="1400">
              <a:latin typeface="Arial"/>
              <a:ea typeface="Arial"/>
              <a:cs typeface="Arial"/>
              <a:sym typeface="Arial"/>
            </a:endParaRPr>
          </a:p>
          <a:p>
            <a:pPr indent="-317500" lvl="2" marL="1371600" rtl="0" algn="l">
              <a:spcBef>
                <a:spcPts val="0"/>
              </a:spcBef>
              <a:spcAft>
                <a:spcPts val="0"/>
              </a:spcAft>
              <a:buSzPts val="1400"/>
              <a:buFont typeface="Arial"/>
              <a:buChar char="■"/>
            </a:pPr>
            <a:r>
              <a:rPr lang="it" sz="1400">
                <a:latin typeface="Arial"/>
                <a:ea typeface="Arial"/>
                <a:cs typeface="Arial"/>
                <a:sym typeface="Arial"/>
              </a:rPr>
              <a:t>Implementation RF</a:t>
            </a:r>
            <a:endParaRPr sz="1400">
              <a:latin typeface="Arial"/>
              <a:ea typeface="Arial"/>
              <a:cs typeface="Arial"/>
              <a:sym typeface="Arial"/>
            </a:endParaRPr>
          </a:p>
          <a:p>
            <a:pPr indent="-330200" lvl="0" marL="457200" marR="0" rtl="0" algn="l">
              <a:lnSpc>
                <a:spcPct val="115000"/>
              </a:lnSpc>
              <a:spcBef>
                <a:spcPts val="0"/>
              </a:spcBef>
              <a:spcAft>
                <a:spcPts val="0"/>
              </a:spcAft>
              <a:buSzPts val="1600"/>
              <a:buFont typeface="Arial"/>
              <a:buChar char="●"/>
            </a:pPr>
            <a:r>
              <a:rPr lang="it" sz="1600">
                <a:latin typeface="Arial"/>
                <a:ea typeface="Arial"/>
                <a:cs typeface="Arial"/>
                <a:sym typeface="Arial"/>
              </a:rPr>
              <a:t>Second Solution</a:t>
            </a:r>
            <a:endParaRPr sz="1600">
              <a:latin typeface="Arial"/>
              <a:ea typeface="Arial"/>
              <a:cs typeface="Arial"/>
              <a:sym typeface="Arial"/>
            </a:endParaRPr>
          </a:p>
          <a:p>
            <a:pPr indent="-317500" lvl="1" marL="914400" rtl="0" algn="l">
              <a:spcBef>
                <a:spcPts val="0"/>
              </a:spcBef>
              <a:spcAft>
                <a:spcPts val="0"/>
              </a:spcAft>
              <a:buSzPts val="1400"/>
              <a:buFont typeface="Arial"/>
              <a:buChar char="○"/>
            </a:pPr>
            <a:r>
              <a:rPr lang="it" sz="1400">
                <a:latin typeface="Arial"/>
                <a:ea typeface="Arial"/>
                <a:cs typeface="Arial"/>
                <a:sym typeface="Arial"/>
              </a:rPr>
              <a:t>Neural Network</a:t>
            </a:r>
            <a:endParaRPr sz="1400">
              <a:latin typeface="Arial"/>
              <a:ea typeface="Arial"/>
              <a:cs typeface="Arial"/>
              <a:sym typeface="Arial"/>
            </a:endParaRPr>
          </a:p>
          <a:p>
            <a:pPr indent="-317500" lvl="2" marL="1371600" rtl="0" algn="l">
              <a:spcBef>
                <a:spcPts val="0"/>
              </a:spcBef>
              <a:spcAft>
                <a:spcPts val="0"/>
              </a:spcAft>
              <a:buSzPts val="1400"/>
              <a:buFont typeface="Arial"/>
              <a:buChar char="■"/>
            </a:pPr>
            <a:r>
              <a:rPr lang="it" sz="1400">
                <a:latin typeface="Arial"/>
                <a:ea typeface="Arial"/>
                <a:cs typeface="Arial"/>
                <a:sym typeface="Arial"/>
              </a:rPr>
              <a:t>Implementation NN</a:t>
            </a:r>
            <a:endParaRPr sz="1400">
              <a:latin typeface="Arial"/>
              <a:ea typeface="Arial"/>
              <a:cs typeface="Arial"/>
              <a:sym typeface="Arial"/>
            </a:endParaRPr>
          </a:p>
          <a:p>
            <a:pPr indent="-330200" lvl="0" marL="457200" rtl="0" algn="l">
              <a:spcBef>
                <a:spcPts val="0"/>
              </a:spcBef>
              <a:spcAft>
                <a:spcPts val="0"/>
              </a:spcAft>
              <a:buSzPts val="1600"/>
              <a:buFont typeface="Arial"/>
              <a:buChar char="●"/>
            </a:pPr>
            <a:r>
              <a:rPr lang="it" sz="1600">
                <a:latin typeface="Arial"/>
                <a:ea typeface="Arial"/>
                <a:cs typeface="Arial"/>
                <a:sym typeface="Arial"/>
              </a:rPr>
              <a:t>Conclusion</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it" sz="1400">
                <a:latin typeface="Arial"/>
                <a:ea typeface="Arial"/>
                <a:cs typeface="Arial"/>
                <a:sym typeface="Arial"/>
              </a:rPr>
              <a:t>Comparison &amp; Results</a:t>
            </a:r>
            <a:endParaRPr sz="1600">
              <a:latin typeface="Arial"/>
              <a:ea typeface="Arial"/>
              <a:cs typeface="Arial"/>
              <a:sym typeface="Arial"/>
            </a:endParaRPr>
          </a:p>
        </p:txBody>
      </p:sp>
      <p:pic>
        <p:nvPicPr>
          <p:cNvPr id="285" name="Google Shape;285;p14"/>
          <p:cNvPicPr preferRelativeResize="0"/>
          <p:nvPr/>
        </p:nvPicPr>
        <p:blipFill>
          <a:blip r:embed="rId3">
            <a:alphaModFix/>
          </a:blip>
          <a:stretch>
            <a:fillRect/>
          </a:stretch>
        </p:blipFill>
        <p:spPr>
          <a:xfrm>
            <a:off x="5027720" y="1214175"/>
            <a:ext cx="3306580" cy="3298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SECOND</a:t>
            </a:r>
            <a:r>
              <a:rPr lang="it"/>
              <a:t> SOLUTION:</a:t>
            </a:r>
            <a:endParaRPr/>
          </a:p>
          <a:p>
            <a:pPr indent="0" lvl="0" marL="0" rtl="0" algn="l">
              <a:spcBef>
                <a:spcPts val="0"/>
              </a:spcBef>
              <a:spcAft>
                <a:spcPts val="0"/>
              </a:spcAft>
              <a:buNone/>
            </a:pPr>
            <a:r>
              <a:rPr lang="it"/>
              <a:t>NEURAL NETWORK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7" name="Shape 417"/>
        <p:cNvGrpSpPr/>
        <p:nvPr/>
      </p:nvGrpSpPr>
      <p:grpSpPr>
        <a:xfrm>
          <a:off x="0" y="0"/>
          <a:ext cx="0" cy="0"/>
          <a:chOff x="0" y="0"/>
          <a:chExt cx="0" cy="0"/>
        </a:xfrm>
      </p:grpSpPr>
      <p:sp>
        <p:nvSpPr>
          <p:cNvPr id="418" name="Google Shape;418;p33"/>
          <p:cNvSpPr txBox="1"/>
          <p:nvPr>
            <p:ph type="title"/>
          </p:nvPr>
        </p:nvSpPr>
        <p:spPr>
          <a:xfrm>
            <a:off x="1303800" y="598575"/>
            <a:ext cx="70305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Neural Networks for time series data:</a:t>
            </a:r>
            <a:endParaRPr/>
          </a:p>
          <a:p>
            <a:pPr indent="0" lvl="0" marL="0" rtl="0" algn="l">
              <a:spcBef>
                <a:spcPts val="0"/>
              </a:spcBef>
              <a:spcAft>
                <a:spcPts val="0"/>
              </a:spcAft>
              <a:buNone/>
            </a:pPr>
            <a:r>
              <a:rPr lang="it"/>
              <a:t>Recurrent Neural Networks</a:t>
            </a:r>
            <a:endParaRPr/>
          </a:p>
        </p:txBody>
      </p:sp>
      <p:sp>
        <p:nvSpPr>
          <p:cNvPr id="419" name="Google Shape;419;p33"/>
          <p:cNvSpPr txBox="1"/>
          <p:nvPr>
            <p:ph idx="1" type="body"/>
          </p:nvPr>
        </p:nvSpPr>
        <p:spPr>
          <a:xfrm>
            <a:off x="1303800" y="1611175"/>
            <a:ext cx="7030500" cy="1112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latin typeface="Arial"/>
                <a:ea typeface="Arial"/>
                <a:cs typeface="Arial"/>
                <a:sym typeface="Arial"/>
              </a:rPr>
              <a:t>Neurons have some sort of </a:t>
            </a:r>
            <a:r>
              <a:rPr b="1" lang="it">
                <a:latin typeface="Arial"/>
                <a:ea typeface="Arial"/>
                <a:cs typeface="Arial"/>
                <a:sym typeface="Arial"/>
              </a:rPr>
              <a:t>short-term memory</a:t>
            </a:r>
            <a:r>
              <a:rPr lang="it">
                <a:latin typeface="Arial"/>
                <a:ea typeface="Arial"/>
                <a:cs typeface="Arial"/>
                <a:sym typeface="Arial"/>
              </a:rPr>
              <a:t> providing them with the possibility to remember what was in this neuron just previously;</a:t>
            </a:r>
            <a:endParaRPr>
              <a:latin typeface="Arial"/>
              <a:ea typeface="Arial"/>
              <a:cs typeface="Arial"/>
              <a:sym typeface="Arial"/>
            </a:endParaRPr>
          </a:p>
          <a:p>
            <a:pPr indent="-311150" lvl="0" marL="457200" rtl="0" algn="l">
              <a:spcBef>
                <a:spcPts val="0"/>
              </a:spcBef>
              <a:spcAft>
                <a:spcPts val="0"/>
              </a:spcAft>
              <a:buSzPts val="1300"/>
              <a:buChar char="●"/>
            </a:pPr>
            <a:r>
              <a:rPr lang="it">
                <a:latin typeface="Arial"/>
                <a:ea typeface="Arial"/>
                <a:cs typeface="Arial"/>
                <a:sym typeface="Arial"/>
              </a:rPr>
              <a:t>Neurons are also </a:t>
            </a:r>
            <a:r>
              <a:rPr b="1" lang="it">
                <a:latin typeface="Arial"/>
                <a:ea typeface="Arial"/>
                <a:cs typeface="Arial"/>
                <a:sym typeface="Arial"/>
              </a:rPr>
              <a:t>connected to themselves</a:t>
            </a:r>
            <a:r>
              <a:rPr lang="it">
                <a:latin typeface="Arial"/>
                <a:ea typeface="Arial"/>
                <a:cs typeface="Arial"/>
                <a:sym typeface="Arial"/>
              </a:rPr>
              <a:t> through time: they</a:t>
            </a:r>
            <a:r>
              <a:rPr lang="it">
                <a:latin typeface="Arial"/>
                <a:ea typeface="Arial"/>
                <a:cs typeface="Arial"/>
                <a:sym typeface="Arial"/>
              </a:rPr>
              <a:t> can pass information on to themselves in the future and analyze things;</a:t>
            </a:r>
            <a:endParaRPr>
              <a:latin typeface="Arial"/>
              <a:ea typeface="Arial"/>
              <a:cs typeface="Arial"/>
              <a:sym typeface="Arial"/>
            </a:endParaRPr>
          </a:p>
        </p:txBody>
      </p:sp>
      <p:pic>
        <p:nvPicPr>
          <p:cNvPr id="420" name="Google Shape;420;p33"/>
          <p:cNvPicPr preferRelativeResize="0"/>
          <p:nvPr/>
        </p:nvPicPr>
        <p:blipFill>
          <a:blip r:embed="rId3">
            <a:alphaModFix/>
          </a:blip>
          <a:stretch>
            <a:fillRect/>
          </a:stretch>
        </p:blipFill>
        <p:spPr>
          <a:xfrm>
            <a:off x="3461400" y="2748700"/>
            <a:ext cx="4282699" cy="2118325"/>
          </a:xfrm>
          <a:prstGeom prst="rect">
            <a:avLst/>
          </a:prstGeom>
          <a:noFill/>
          <a:ln>
            <a:noFill/>
          </a:ln>
        </p:spPr>
      </p:pic>
      <p:pic>
        <p:nvPicPr>
          <p:cNvPr id="421" name="Google Shape;421;p33"/>
          <p:cNvPicPr preferRelativeResize="0"/>
          <p:nvPr/>
        </p:nvPicPr>
        <p:blipFill>
          <a:blip r:embed="rId4">
            <a:alphaModFix/>
          </a:blip>
          <a:stretch>
            <a:fillRect/>
          </a:stretch>
        </p:blipFill>
        <p:spPr>
          <a:xfrm>
            <a:off x="1303800" y="2748699"/>
            <a:ext cx="1479979" cy="2118325"/>
          </a:xfrm>
          <a:prstGeom prst="rect">
            <a:avLst/>
          </a:prstGeom>
          <a:noFill/>
          <a:ln>
            <a:noFill/>
          </a:ln>
        </p:spPr>
      </p:pic>
      <p:sp>
        <p:nvSpPr>
          <p:cNvPr id="422" name="Google Shape;422;p33"/>
          <p:cNvSpPr/>
          <p:nvPr/>
        </p:nvSpPr>
        <p:spPr>
          <a:xfrm>
            <a:off x="2823000" y="3474500"/>
            <a:ext cx="638400" cy="409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26" name="Shape 426"/>
        <p:cNvGrpSpPr/>
        <p:nvPr/>
      </p:nvGrpSpPr>
      <p:grpSpPr>
        <a:xfrm>
          <a:off x="0" y="0"/>
          <a:ext cx="0" cy="0"/>
          <a:chOff x="0" y="0"/>
          <a:chExt cx="0" cy="0"/>
        </a:xfrm>
      </p:grpSpPr>
      <p:sp>
        <p:nvSpPr>
          <p:cNvPr id="427" name="Google Shape;427;p34"/>
          <p:cNvSpPr txBox="1"/>
          <p:nvPr>
            <p:ph type="title"/>
          </p:nvPr>
        </p:nvSpPr>
        <p:spPr>
          <a:xfrm>
            <a:off x="1303800" y="598575"/>
            <a:ext cx="70305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Vanishing Gradient Problem</a:t>
            </a:r>
            <a:r>
              <a:rPr lang="it"/>
              <a:t>:</a:t>
            </a:r>
            <a:endParaRPr/>
          </a:p>
          <a:p>
            <a:pPr indent="0" lvl="0" marL="0" rtl="0" algn="l">
              <a:spcBef>
                <a:spcPts val="0"/>
              </a:spcBef>
              <a:spcAft>
                <a:spcPts val="0"/>
              </a:spcAft>
              <a:buNone/>
            </a:pPr>
            <a:r>
              <a:rPr lang="it"/>
              <a:t>LSTM networks</a:t>
            </a:r>
            <a:endParaRPr/>
          </a:p>
        </p:txBody>
      </p:sp>
      <p:sp>
        <p:nvSpPr>
          <p:cNvPr id="428" name="Google Shape;428;p34"/>
          <p:cNvSpPr txBox="1"/>
          <p:nvPr>
            <p:ph idx="1" type="body"/>
          </p:nvPr>
        </p:nvSpPr>
        <p:spPr>
          <a:xfrm>
            <a:off x="1303800" y="1611175"/>
            <a:ext cx="7030500" cy="3197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Arial"/>
              <a:buChar char="●"/>
            </a:pPr>
            <a:r>
              <a:rPr lang="it">
                <a:latin typeface="Arial"/>
                <a:ea typeface="Arial"/>
                <a:cs typeface="Arial"/>
                <a:sym typeface="Arial"/>
              </a:rPr>
              <a:t>During the training phase, </a:t>
            </a:r>
            <a:r>
              <a:rPr lang="it">
                <a:latin typeface="Arial"/>
                <a:ea typeface="Arial"/>
                <a:cs typeface="Arial"/>
                <a:sym typeface="Arial"/>
              </a:rPr>
              <a:t>we </a:t>
            </a:r>
            <a:r>
              <a:rPr b="1" lang="it">
                <a:latin typeface="Arial"/>
                <a:ea typeface="Arial"/>
                <a:cs typeface="Arial"/>
                <a:sym typeface="Arial"/>
              </a:rPr>
              <a:t>backpropagate </a:t>
            </a:r>
            <a:r>
              <a:rPr lang="it">
                <a:latin typeface="Arial"/>
                <a:ea typeface="Arial"/>
                <a:cs typeface="Arial"/>
                <a:sym typeface="Arial"/>
              </a:rPr>
              <a:t>the gradients with the weights of </a:t>
            </a:r>
            <a:r>
              <a:rPr b="1" lang="it">
                <a:latin typeface="Arial"/>
                <a:ea typeface="Arial"/>
                <a:cs typeface="Arial"/>
                <a:sym typeface="Arial"/>
              </a:rPr>
              <a:t>every single neuron</a:t>
            </a:r>
            <a:r>
              <a:rPr lang="it">
                <a:latin typeface="Arial"/>
                <a:ea typeface="Arial"/>
                <a:cs typeface="Arial"/>
                <a:sym typeface="Arial"/>
              </a:rPr>
              <a:t> that participated in the calculation of the output;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When </a:t>
            </a:r>
            <a:r>
              <a:rPr lang="it">
                <a:latin typeface="Arial"/>
                <a:ea typeface="Arial"/>
                <a:cs typeface="Arial"/>
                <a:sym typeface="Arial"/>
              </a:rPr>
              <a:t>backpropagation</a:t>
            </a:r>
            <a:r>
              <a:rPr lang="it">
                <a:latin typeface="Arial"/>
                <a:ea typeface="Arial"/>
                <a:cs typeface="Arial"/>
                <a:sym typeface="Arial"/>
              </a:rPr>
              <a:t> through time, gradients are multiplied by these weights repeatedly</a:t>
            </a:r>
            <a:r>
              <a:rPr lang="it">
                <a:latin typeface="Arial"/>
                <a:ea typeface="Arial"/>
                <a:cs typeface="Arial"/>
                <a:sym typeface="Arial"/>
              </a:rPr>
              <a:t>: when you multiply something by a small number, your value decreases very quickly;</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Weights associated with earlier time steps are updated much slower than the weights associated with later time steps;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b="1" lang="it">
                <a:latin typeface="Arial"/>
                <a:ea typeface="Arial"/>
                <a:cs typeface="Arial"/>
                <a:sym typeface="Arial"/>
              </a:rPr>
              <a:t>Domino effect</a:t>
            </a:r>
            <a:r>
              <a:rPr lang="it">
                <a:latin typeface="Arial"/>
                <a:ea typeface="Arial"/>
                <a:cs typeface="Arial"/>
                <a:sym typeface="Arial"/>
              </a:rPr>
              <a:t>: the weights of the “</a:t>
            </a:r>
            <a:r>
              <a:rPr lang="it">
                <a:latin typeface="Arial"/>
                <a:ea typeface="Arial"/>
                <a:cs typeface="Arial"/>
                <a:sym typeface="Arial"/>
              </a:rPr>
              <a:t>earlier time steps”</a:t>
            </a:r>
            <a:r>
              <a:rPr lang="it">
                <a:latin typeface="Arial"/>
                <a:ea typeface="Arial"/>
                <a:cs typeface="Arial"/>
                <a:sym typeface="Arial"/>
              </a:rPr>
              <a:t> define the inputs to the “</a:t>
            </a:r>
            <a:r>
              <a:rPr lang="it">
                <a:latin typeface="Arial"/>
                <a:ea typeface="Arial"/>
                <a:cs typeface="Arial"/>
                <a:sym typeface="Arial"/>
              </a:rPr>
              <a:t>later time steps”</a:t>
            </a:r>
            <a:r>
              <a:rPr lang="it">
                <a:latin typeface="Arial"/>
                <a:ea typeface="Arial"/>
                <a:cs typeface="Arial"/>
                <a:sym typeface="Arial"/>
              </a:rPr>
              <a:t> layers;</a:t>
            </a:r>
            <a:endParaRPr>
              <a:latin typeface="Arial"/>
              <a:ea typeface="Arial"/>
              <a:cs typeface="Arial"/>
              <a:sym typeface="Arial"/>
            </a:endParaRPr>
          </a:p>
          <a:p>
            <a:pPr indent="0" lvl="0" marL="0" rtl="0" algn="l">
              <a:spcBef>
                <a:spcPts val="1200"/>
              </a:spcBef>
              <a:spcAft>
                <a:spcPts val="1200"/>
              </a:spcAft>
              <a:buNone/>
            </a:pPr>
            <a:r>
              <a:rPr i="1" lang="it">
                <a:latin typeface="Arial"/>
                <a:ea typeface="Arial"/>
                <a:cs typeface="Arial"/>
                <a:sym typeface="Arial"/>
              </a:rPr>
              <a:t>The lower the gradient is, the harder it is for the network to update the weights and the longer it takes to get to the final result.</a:t>
            </a:r>
            <a:endParaRPr i="1">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32" name="Shape 432"/>
        <p:cNvGrpSpPr/>
        <p:nvPr/>
      </p:nvGrpSpPr>
      <p:grpSpPr>
        <a:xfrm>
          <a:off x="0" y="0"/>
          <a:ext cx="0" cy="0"/>
          <a:chOff x="0" y="0"/>
          <a:chExt cx="0" cy="0"/>
        </a:xfrm>
      </p:grpSpPr>
      <p:sp>
        <p:nvSpPr>
          <p:cNvPr id="433" name="Google Shape;433;p35"/>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Long Short-Term Memory networks</a:t>
            </a:r>
            <a:endParaRPr/>
          </a:p>
        </p:txBody>
      </p:sp>
      <p:sp>
        <p:nvSpPr>
          <p:cNvPr id="434" name="Google Shape;434;p35"/>
          <p:cNvSpPr txBox="1"/>
          <p:nvPr>
            <p:ph idx="1" type="body"/>
          </p:nvPr>
        </p:nvSpPr>
        <p:spPr>
          <a:xfrm>
            <a:off x="1303800" y="1214175"/>
            <a:ext cx="7030500" cy="2043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latin typeface="Arial"/>
                <a:ea typeface="Arial"/>
                <a:cs typeface="Arial"/>
                <a:sym typeface="Arial"/>
              </a:rPr>
              <a:t>LSTM networks are specifically designed to address the vanishing gradient problem and capture long-term dependencies more effectively in recurrent neural networks.</a:t>
            </a:r>
            <a:endParaRPr>
              <a:latin typeface="Arial"/>
              <a:ea typeface="Arial"/>
              <a:cs typeface="Arial"/>
              <a:sym typeface="Arial"/>
            </a:endParaRPr>
          </a:p>
          <a:p>
            <a:pPr indent="0" lvl="0" marL="0" rtl="0" algn="l">
              <a:spcBef>
                <a:spcPts val="1200"/>
              </a:spcBef>
              <a:spcAft>
                <a:spcPts val="0"/>
              </a:spcAft>
              <a:buNone/>
            </a:pPr>
            <a:r>
              <a:rPr lang="it">
                <a:latin typeface="Arial"/>
                <a:ea typeface="Arial"/>
                <a:cs typeface="Arial"/>
                <a:sym typeface="Arial"/>
              </a:rPr>
              <a:t>LSTMs incorporate </a:t>
            </a:r>
            <a:r>
              <a:rPr b="1" lang="it">
                <a:latin typeface="Arial"/>
                <a:ea typeface="Arial"/>
                <a:cs typeface="Arial"/>
                <a:sym typeface="Arial"/>
              </a:rPr>
              <a:t>gate mechanisms</a:t>
            </a:r>
            <a:r>
              <a:rPr lang="it">
                <a:latin typeface="Arial"/>
                <a:ea typeface="Arial"/>
                <a:cs typeface="Arial"/>
                <a:sym typeface="Arial"/>
              </a:rPr>
              <a:t> to regulate the flow of information through the network: </a:t>
            </a:r>
            <a:r>
              <a:rPr b="1" lang="it">
                <a:latin typeface="Arial"/>
                <a:ea typeface="Arial"/>
                <a:cs typeface="Arial"/>
                <a:sym typeface="Arial"/>
              </a:rPr>
              <a:t>input</a:t>
            </a:r>
            <a:r>
              <a:rPr lang="it">
                <a:latin typeface="Arial"/>
                <a:ea typeface="Arial"/>
                <a:cs typeface="Arial"/>
                <a:sym typeface="Arial"/>
              </a:rPr>
              <a:t>, </a:t>
            </a:r>
            <a:r>
              <a:rPr b="1" lang="it">
                <a:latin typeface="Arial"/>
                <a:ea typeface="Arial"/>
                <a:cs typeface="Arial"/>
                <a:sym typeface="Arial"/>
              </a:rPr>
              <a:t>forget</a:t>
            </a:r>
            <a:r>
              <a:rPr lang="it">
                <a:latin typeface="Arial"/>
                <a:ea typeface="Arial"/>
                <a:cs typeface="Arial"/>
                <a:sym typeface="Arial"/>
              </a:rPr>
              <a:t> and </a:t>
            </a:r>
            <a:r>
              <a:rPr b="1" lang="it">
                <a:latin typeface="Arial"/>
                <a:ea typeface="Arial"/>
                <a:cs typeface="Arial"/>
                <a:sym typeface="Arial"/>
              </a:rPr>
              <a:t>output gates</a:t>
            </a:r>
            <a:r>
              <a:rPr lang="it">
                <a:latin typeface="Arial"/>
                <a:ea typeface="Arial"/>
                <a:cs typeface="Arial"/>
                <a:sym typeface="Arial"/>
              </a:rPr>
              <a:t>.</a:t>
            </a:r>
            <a:endParaRPr>
              <a:latin typeface="Arial"/>
              <a:ea typeface="Arial"/>
              <a:cs typeface="Arial"/>
              <a:sym typeface="Arial"/>
            </a:endParaRPr>
          </a:p>
          <a:p>
            <a:pPr indent="0" lvl="0" marL="0" rtl="0" algn="l">
              <a:spcBef>
                <a:spcPts val="1200"/>
              </a:spcBef>
              <a:spcAft>
                <a:spcPts val="1200"/>
              </a:spcAft>
              <a:buNone/>
            </a:pPr>
            <a:r>
              <a:rPr lang="it">
                <a:latin typeface="Arial"/>
                <a:ea typeface="Arial"/>
                <a:cs typeface="Arial"/>
                <a:sym typeface="Arial"/>
              </a:rPr>
              <a:t>LSTMs include a </a:t>
            </a:r>
            <a:r>
              <a:rPr b="1" lang="it">
                <a:latin typeface="Arial"/>
                <a:ea typeface="Arial"/>
                <a:cs typeface="Arial"/>
                <a:sym typeface="Arial"/>
              </a:rPr>
              <a:t>memory cell</a:t>
            </a:r>
            <a:r>
              <a:rPr lang="it">
                <a:latin typeface="Arial"/>
                <a:ea typeface="Arial"/>
                <a:cs typeface="Arial"/>
                <a:sym typeface="Arial"/>
              </a:rPr>
              <a:t> that can maintain information over long sequences. The memory cell allows the network to retain relevant information and selectively update it over time.</a:t>
            </a:r>
            <a:endParaRPr>
              <a:latin typeface="Arial"/>
              <a:ea typeface="Arial"/>
              <a:cs typeface="Arial"/>
              <a:sym typeface="Arial"/>
            </a:endParaRPr>
          </a:p>
        </p:txBody>
      </p:sp>
      <p:pic>
        <p:nvPicPr>
          <p:cNvPr id="435" name="Google Shape;435;p35"/>
          <p:cNvPicPr preferRelativeResize="0"/>
          <p:nvPr/>
        </p:nvPicPr>
        <p:blipFill>
          <a:blip r:embed="rId3">
            <a:alphaModFix/>
          </a:blip>
          <a:stretch>
            <a:fillRect/>
          </a:stretch>
        </p:blipFill>
        <p:spPr>
          <a:xfrm>
            <a:off x="3926100" y="3033975"/>
            <a:ext cx="4470349" cy="1798525"/>
          </a:xfrm>
          <a:prstGeom prst="rect">
            <a:avLst/>
          </a:prstGeom>
          <a:noFill/>
          <a:ln>
            <a:noFill/>
          </a:ln>
        </p:spPr>
      </p:pic>
      <p:pic>
        <p:nvPicPr>
          <p:cNvPr id="436" name="Google Shape;436;p35"/>
          <p:cNvPicPr preferRelativeResize="0"/>
          <p:nvPr/>
        </p:nvPicPr>
        <p:blipFill>
          <a:blip r:embed="rId4">
            <a:alphaModFix/>
          </a:blip>
          <a:stretch>
            <a:fillRect/>
          </a:stretch>
        </p:blipFill>
        <p:spPr>
          <a:xfrm>
            <a:off x="758600" y="3125375"/>
            <a:ext cx="3119200" cy="1707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40" name="Shape 440"/>
        <p:cNvGrpSpPr/>
        <p:nvPr/>
      </p:nvGrpSpPr>
      <p:grpSpPr>
        <a:xfrm>
          <a:off x="0" y="0"/>
          <a:ext cx="0" cy="0"/>
          <a:chOff x="0" y="0"/>
          <a:chExt cx="0" cy="0"/>
        </a:xfrm>
      </p:grpSpPr>
      <p:sp>
        <p:nvSpPr>
          <p:cNvPr id="441" name="Google Shape;441;p36"/>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Implementation: Libraries</a:t>
            </a:r>
            <a:endParaRPr/>
          </a:p>
        </p:txBody>
      </p:sp>
      <p:sp>
        <p:nvSpPr>
          <p:cNvPr id="442" name="Google Shape;442;p36"/>
          <p:cNvSpPr txBox="1"/>
          <p:nvPr>
            <p:ph idx="1" type="body"/>
          </p:nvPr>
        </p:nvSpPr>
        <p:spPr>
          <a:xfrm>
            <a:off x="1303800" y="1214175"/>
            <a:ext cx="7030500" cy="3488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it">
                <a:latin typeface="Arial"/>
                <a:ea typeface="Arial"/>
                <a:cs typeface="Arial"/>
                <a:sym typeface="Arial"/>
              </a:rPr>
              <a:t>Pandas </a:t>
            </a:r>
            <a:r>
              <a:rPr lang="it">
                <a:latin typeface="Arial"/>
                <a:ea typeface="Arial"/>
                <a:cs typeface="Arial"/>
                <a:sym typeface="Arial"/>
              </a:rPr>
              <a:t>for managing the dataset;</a:t>
            </a:r>
            <a:endParaRPr>
              <a:latin typeface="Arial"/>
              <a:ea typeface="Arial"/>
              <a:cs typeface="Arial"/>
              <a:sym typeface="Arial"/>
            </a:endParaRPr>
          </a:p>
          <a:p>
            <a:pPr indent="-311150" lvl="0" marL="457200" rtl="0" algn="l">
              <a:spcBef>
                <a:spcPts val="0"/>
              </a:spcBef>
              <a:spcAft>
                <a:spcPts val="0"/>
              </a:spcAft>
              <a:buSzPts val="1300"/>
              <a:buChar char="●"/>
            </a:pPr>
            <a:r>
              <a:rPr b="1" lang="it">
                <a:latin typeface="Arial"/>
                <a:ea typeface="Arial"/>
                <a:cs typeface="Arial"/>
                <a:sym typeface="Arial"/>
              </a:rPr>
              <a:t>PyTorch</a:t>
            </a:r>
            <a:r>
              <a:rPr lang="it">
                <a:latin typeface="Arial"/>
                <a:ea typeface="Arial"/>
                <a:cs typeface="Arial"/>
                <a:sym typeface="Arial"/>
              </a:rPr>
              <a:t> and </a:t>
            </a:r>
            <a:r>
              <a:rPr b="1" lang="it">
                <a:latin typeface="Arial"/>
                <a:ea typeface="Arial"/>
                <a:cs typeface="Arial"/>
                <a:sym typeface="Arial"/>
              </a:rPr>
              <a:t>PyTorch_Lightning </a:t>
            </a:r>
            <a:r>
              <a:rPr lang="it">
                <a:latin typeface="Arial"/>
                <a:ea typeface="Arial"/>
                <a:cs typeface="Arial"/>
                <a:sym typeface="Arial"/>
              </a:rPr>
              <a:t>for the NN: creation, training, testing and dataset wrapping</a:t>
            </a:r>
            <a:endParaRPr>
              <a:latin typeface="Arial"/>
              <a:ea typeface="Arial"/>
              <a:cs typeface="Arial"/>
              <a:sym typeface="Arial"/>
            </a:endParaRPr>
          </a:p>
          <a:p>
            <a:pPr indent="-311150" lvl="0" marL="457200" rtl="0" algn="l">
              <a:spcBef>
                <a:spcPts val="0"/>
              </a:spcBef>
              <a:spcAft>
                <a:spcPts val="0"/>
              </a:spcAft>
              <a:buSzPts val="1300"/>
              <a:buChar char="●"/>
            </a:pPr>
            <a:r>
              <a:rPr b="1" lang="it">
                <a:latin typeface="Arial"/>
                <a:ea typeface="Arial"/>
                <a:cs typeface="Arial"/>
                <a:sym typeface="Arial"/>
              </a:rPr>
              <a:t>SkLearn</a:t>
            </a:r>
            <a:r>
              <a:rPr lang="it">
                <a:latin typeface="Arial"/>
                <a:ea typeface="Arial"/>
                <a:cs typeface="Arial"/>
                <a:sym typeface="Arial"/>
              </a:rPr>
              <a:t> for the training/test split, managing the </a:t>
            </a:r>
            <a:r>
              <a:rPr lang="it">
                <a:latin typeface="Arial"/>
                <a:ea typeface="Arial"/>
                <a:cs typeface="Arial"/>
                <a:sym typeface="Arial"/>
              </a:rPr>
              <a:t>categorical</a:t>
            </a:r>
            <a:r>
              <a:rPr lang="it">
                <a:latin typeface="Arial"/>
                <a:ea typeface="Arial"/>
                <a:cs typeface="Arial"/>
                <a:sym typeface="Arial"/>
              </a:rPr>
              <a:t> features and plotting the confusion matrix;</a:t>
            </a:r>
            <a:endParaRPr>
              <a:latin typeface="Arial"/>
              <a:ea typeface="Arial"/>
              <a:cs typeface="Arial"/>
              <a:sym typeface="Arial"/>
            </a:endParaRPr>
          </a:p>
          <a:p>
            <a:pPr indent="-311150" lvl="0" marL="457200" rtl="0" algn="l">
              <a:spcBef>
                <a:spcPts val="0"/>
              </a:spcBef>
              <a:spcAft>
                <a:spcPts val="0"/>
              </a:spcAft>
              <a:buSzPts val="1300"/>
              <a:buChar char="●"/>
            </a:pPr>
            <a:r>
              <a:rPr b="1" lang="it">
                <a:latin typeface="Arial"/>
                <a:ea typeface="Arial"/>
                <a:cs typeface="Arial"/>
                <a:sym typeface="Arial"/>
              </a:rPr>
              <a:t>NumPy</a:t>
            </a:r>
            <a:r>
              <a:rPr lang="it">
                <a:latin typeface="Arial"/>
                <a:ea typeface="Arial"/>
                <a:cs typeface="Arial"/>
                <a:sym typeface="Arial"/>
              </a:rPr>
              <a:t>;</a:t>
            </a:r>
            <a:endParaRPr>
              <a:latin typeface="Arial"/>
              <a:ea typeface="Arial"/>
              <a:cs typeface="Arial"/>
              <a:sym typeface="Arial"/>
            </a:endParaRPr>
          </a:p>
          <a:p>
            <a:pPr indent="-311150" lvl="0" marL="457200" rtl="0" algn="l">
              <a:spcBef>
                <a:spcPts val="0"/>
              </a:spcBef>
              <a:spcAft>
                <a:spcPts val="0"/>
              </a:spcAft>
              <a:buSzPts val="1300"/>
              <a:buChar char="●"/>
            </a:pPr>
            <a:r>
              <a:rPr b="1" lang="it">
                <a:latin typeface="Arial"/>
                <a:ea typeface="Arial"/>
                <a:cs typeface="Arial"/>
                <a:sym typeface="Arial"/>
              </a:rPr>
              <a:t>Matplotlib </a:t>
            </a:r>
            <a:r>
              <a:rPr lang="it">
                <a:latin typeface="Arial"/>
                <a:ea typeface="Arial"/>
                <a:cs typeface="Arial"/>
                <a:sym typeface="Arial"/>
              </a:rPr>
              <a:t>and </a:t>
            </a:r>
            <a:r>
              <a:rPr b="1" lang="it">
                <a:latin typeface="Arial"/>
                <a:ea typeface="Arial"/>
                <a:cs typeface="Arial"/>
                <a:sym typeface="Arial"/>
              </a:rPr>
              <a:t>Seaborn </a:t>
            </a:r>
            <a:r>
              <a:rPr lang="it">
                <a:latin typeface="Arial"/>
                <a:ea typeface="Arial"/>
                <a:cs typeface="Arial"/>
                <a:sym typeface="Arial"/>
              </a:rPr>
              <a:t>for visualization and plotting purposes;</a:t>
            </a:r>
            <a:endParaRPr>
              <a:latin typeface="Arial"/>
              <a:ea typeface="Arial"/>
              <a:cs typeface="Arial"/>
              <a:sym typeface="Arial"/>
            </a:endParaRPr>
          </a:p>
        </p:txBody>
      </p:sp>
      <p:pic>
        <p:nvPicPr>
          <p:cNvPr id="443" name="Google Shape;443;p36"/>
          <p:cNvPicPr preferRelativeResize="0"/>
          <p:nvPr/>
        </p:nvPicPr>
        <p:blipFill>
          <a:blip r:embed="rId3">
            <a:alphaModFix/>
          </a:blip>
          <a:stretch>
            <a:fillRect/>
          </a:stretch>
        </p:blipFill>
        <p:spPr>
          <a:xfrm>
            <a:off x="1994050" y="2985898"/>
            <a:ext cx="5155899" cy="1716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47" name="Shape 447"/>
        <p:cNvGrpSpPr/>
        <p:nvPr/>
      </p:nvGrpSpPr>
      <p:grpSpPr>
        <a:xfrm>
          <a:off x="0" y="0"/>
          <a:ext cx="0" cy="0"/>
          <a:chOff x="0" y="0"/>
          <a:chExt cx="0" cy="0"/>
        </a:xfrm>
      </p:grpSpPr>
      <p:sp>
        <p:nvSpPr>
          <p:cNvPr id="448" name="Google Shape;448;p37"/>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Implementation: Preprocessing</a:t>
            </a:r>
            <a:r>
              <a:rPr b="0" lang="it" sz="1300">
                <a:latin typeface="Nunito"/>
                <a:ea typeface="Nunito"/>
                <a:cs typeface="Nunito"/>
                <a:sym typeface="Nunito"/>
              </a:rPr>
              <a:t> </a:t>
            </a:r>
            <a:endParaRPr/>
          </a:p>
        </p:txBody>
      </p:sp>
      <p:sp>
        <p:nvSpPr>
          <p:cNvPr id="449" name="Google Shape;449;p37"/>
          <p:cNvSpPr txBox="1"/>
          <p:nvPr>
            <p:ph idx="1" type="body"/>
          </p:nvPr>
        </p:nvSpPr>
        <p:spPr>
          <a:xfrm>
            <a:off x="1303800" y="1214175"/>
            <a:ext cx="7030500" cy="3488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Arial"/>
              <a:buChar char="●"/>
            </a:pPr>
            <a:r>
              <a:rPr lang="it">
                <a:latin typeface="Arial"/>
                <a:ea typeface="Arial"/>
                <a:cs typeface="Arial"/>
                <a:sym typeface="Arial"/>
              </a:rPr>
              <a:t>Load the dataset;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Manage </a:t>
            </a:r>
            <a:r>
              <a:rPr lang="it">
                <a:latin typeface="Arial"/>
                <a:ea typeface="Arial"/>
                <a:cs typeface="Arial"/>
                <a:sym typeface="Arial"/>
              </a:rPr>
              <a:t>categorical</a:t>
            </a:r>
            <a:r>
              <a:rPr lang="it">
                <a:latin typeface="Arial"/>
                <a:ea typeface="Arial"/>
                <a:cs typeface="Arial"/>
                <a:sym typeface="Arial"/>
              </a:rPr>
              <a:t> features;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Select the feature columns;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Create sequences (128 measurements per sequence);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Split into training and testing sequences;</a:t>
            </a:r>
            <a:endParaRPr>
              <a:latin typeface="Arial"/>
              <a:ea typeface="Arial"/>
              <a:cs typeface="Arial"/>
              <a:sym typeface="Arial"/>
            </a:endParaRPr>
          </a:p>
        </p:txBody>
      </p:sp>
      <p:pic>
        <p:nvPicPr>
          <p:cNvPr id="450" name="Google Shape;450;p37"/>
          <p:cNvPicPr preferRelativeResize="0"/>
          <p:nvPr/>
        </p:nvPicPr>
        <p:blipFill>
          <a:blip r:embed="rId3">
            <a:alphaModFix/>
          </a:blip>
          <a:stretch>
            <a:fillRect/>
          </a:stretch>
        </p:blipFill>
        <p:spPr>
          <a:xfrm>
            <a:off x="2250600" y="2571751"/>
            <a:ext cx="4642800" cy="1777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54" name="Shape 454"/>
        <p:cNvGrpSpPr/>
        <p:nvPr/>
      </p:nvGrpSpPr>
      <p:grpSpPr>
        <a:xfrm>
          <a:off x="0" y="0"/>
          <a:ext cx="0" cy="0"/>
          <a:chOff x="0" y="0"/>
          <a:chExt cx="0" cy="0"/>
        </a:xfrm>
      </p:grpSpPr>
      <p:sp>
        <p:nvSpPr>
          <p:cNvPr id="455" name="Google Shape;455;p38"/>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Implementation: Dataset wrapping</a:t>
            </a:r>
            <a:r>
              <a:rPr b="0" lang="it" sz="1300">
                <a:latin typeface="Nunito"/>
                <a:ea typeface="Nunito"/>
                <a:cs typeface="Nunito"/>
                <a:sym typeface="Nunito"/>
              </a:rPr>
              <a:t> </a:t>
            </a:r>
            <a:endParaRPr/>
          </a:p>
        </p:txBody>
      </p:sp>
      <p:sp>
        <p:nvSpPr>
          <p:cNvPr id="456" name="Google Shape;456;p38"/>
          <p:cNvSpPr txBox="1"/>
          <p:nvPr>
            <p:ph idx="1" type="body"/>
          </p:nvPr>
        </p:nvSpPr>
        <p:spPr>
          <a:xfrm>
            <a:off x="1303800" y="1214175"/>
            <a:ext cx="7030500" cy="3488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latin typeface="Arial"/>
                <a:ea typeface="Arial"/>
                <a:cs typeface="Arial"/>
                <a:sym typeface="Arial"/>
              </a:rPr>
              <a:t>Create a subclass of the “Dataset” PyTorch class (</a:t>
            </a:r>
            <a:r>
              <a:rPr b="1" lang="it">
                <a:latin typeface="Arial"/>
                <a:ea typeface="Arial"/>
                <a:cs typeface="Arial"/>
                <a:sym typeface="Arial"/>
              </a:rPr>
              <a:t>SurfaceDataset</a:t>
            </a:r>
            <a:r>
              <a:rPr lang="it">
                <a:latin typeface="Arial"/>
                <a:ea typeface="Arial"/>
                <a:cs typeface="Arial"/>
                <a:sym typeface="Arial"/>
              </a:rPr>
              <a:t>) in order to wrap our training and testing sequences;</a:t>
            </a:r>
            <a:endParaRPr>
              <a:latin typeface="Arial"/>
              <a:ea typeface="Arial"/>
              <a:cs typeface="Arial"/>
              <a:sym typeface="Arial"/>
            </a:endParaRPr>
          </a:p>
          <a:p>
            <a:pPr indent="-311150" lvl="0" marL="457200" rtl="0" algn="l">
              <a:spcBef>
                <a:spcPts val="0"/>
              </a:spcBef>
              <a:spcAft>
                <a:spcPts val="0"/>
              </a:spcAft>
              <a:buSzPts val="1300"/>
              <a:buChar char="●"/>
            </a:pPr>
            <a:r>
              <a:rPr lang="it">
                <a:latin typeface="Arial"/>
                <a:ea typeface="Arial"/>
                <a:cs typeface="Arial"/>
                <a:sym typeface="Arial"/>
              </a:rPr>
              <a:t>Create a subclass of the “LightningDataModule” PyTorch Lightning class (</a:t>
            </a:r>
            <a:r>
              <a:rPr b="1" lang="it">
                <a:latin typeface="Arial"/>
                <a:ea typeface="Arial"/>
                <a:cs typeface="Arial"/>
                <a:sym typeface="Arial"/>
              </a:rPr>
              <a:t>SurfaceDataModule</a:t>
            </a:r>
            <a:r>
              <a:rPr lang="it">
                <a:latin typeface="Arial"/>
                <a:ea typeface="Arial"/>
                <a:cs typeface="Arial"/>
                <a:sym typeface="Arial"/>
              </a:rPr>
              <a:t>) with methods to wrap the </a:t>
            </a:r>
            <a:r>
              <a:rPr lang="it">
                <a:latin typeface="Arial"/>
                <a:ea typeface="Arial"/>
                <a:cs typeface="Arial"/>
                <a:sym typeface="Arial"/>
              </a:rPr>
              <a:t>training and testing sequences into the “Dataset” subclass, and methods for returning the “DataLoader” of the training and testing sequences;</a:t>
            </a:r>
            <a:endParaRPr sz="1050">
              <a:solidFill>
                <a:srgbClr val="4EC9B0"/>
              </a:solidFill>
              <a:highlight>
                <a:srgbClr val="1F1F1F"/>
              </a:highlight>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Once defined the batch size, we initialize the “data_module” object (instance of SurfaceDataModule) wrapping the dataset in order to use it with the PyTorch and PyTorch Lightning libraries;</a:t>
            </a:r>
            <a:endParaRPr>
              <a:latin typeface="Arial"/>
              <a:ea typeface="Arial"/>
              <a:cs typeface="Arial"/>
              <a:sym typeface="Arial"/>
            </a:endParaRPr>
          </a:p>
        </p:txBody>
      </p:sp>
      <p:pic>
        <p:nvPicPr>
          <p:cNvPr id="457" name="Google Shape;457;p38"/>
          <p:cNvPicPr preferRelativeResize="0"/>
          <p:nvPr/>
        </p:nvPicPr>
        <p:blipFill>
          <a:blip r:embed="rId3">
            <a:alphaModFix/>
          </a:blip>
          <a:stretch>
            <a:fillRect/>
          </a:stretch>
        </p:blipFill>
        <p:spPr>
          <a:xfrm>
            <a:off x="1619000" y="3697850"/>
            <a:ext cx="6400099" cy="42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1" name="Shape 461"/>
        <p:cNvGrpSpPr/>
        <p:nvPr/>
      </p:nvGrpSpPr>
      <p:grpSpPr>
        <a:xfrm>
          <a:off x="0" y="0"/>
          <a:ext cx="0" cy="0"/>
          <a:chOff x="0" y="0"/>
          <a:chExt cx="0" cy="0"/>
        </a:xfrm>
      </p:grpSpPr>
      <p:sp>
        <p:nvSpPr>
          <p:cNvPr id="462" name="Google Shape;462;p39"/>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Implementation: Model</a:t>
            </a:r>
            <a:r>
              <a:rPr b="0" lang="it" sz="1300">
                <a:latin typeface="Nunito"/>
                <a:ea typeface="Nunito"/>
                <a:cs typeface="Nunito"/>
                <a:sym typeface="Nunito"/>
              </a:rPr>
              <a:t> </a:t>
            </a:r>
            <a:endParaRPr/>
          </a:p>
        </p:txBody>
      </p:sp>
      <p:sp>
        <p:nvSpPr>
          <p:cNvPr id="463" name="Google Shape;463;p39"/>
          <p:cNvSpPr txBox="1"/>
          <p:nvPr>
            <p:ph idx="1" type="body"/>
          </p:nvPr>
        </p:nvSpPr>
        <p:spPr>
          <a:xfrm>
            <a:off x="1303800" y="1214175"/>
            <a:ext cx="7030500" cy="348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Arial"/>
                <a:ea typeface="Arial"/>
                <a:cs typeface="Arial"/>
                <a:sym typeface="Arial"/>
              </a:rPr>
              <a:t>Create a subclass of the PyTorch nn.module class (</a:t>
            </a:r>
            <a:r>
              <a:rPr b="1" lang="it">
                <a:latin typeface="Arial"/>
                <a:ea typeface="Arial"/>
                <a:cs typeface="Arial"/>
                <a:sym typeface="Arial"/>
              </a:rPr>
              <a:t>SequenceModel</a:t>
            </a:r>
            <a:r>
              <a:rPr lang="it">
                <a:latin typeface="Arial"/>
                <a:ea typeface="Arial"/>
                <a:cs typeface="Arial"/>
                <a:sym typeface="Arial"/>
              </a:rPr>
              <a:t>) where we define our networks:</a:t>
            </a:r>
            <a:endParaRPr>
              <a:latin typeface="Arial"/>
              <a:ea typeface="Arial"/>
              <a:cs typeface="Arial"/>
              <a:sym typeface="Arial"/>
            </a:endParaRPr>
          </a:p>
          <a:p>
            <a:pPr indent="-311150" lvl="0" marL="457200" rtl="0" algn="l">
              <a:spcBef>
                <a:spcPts val="1200"/>
              </a:spcBef>
              <a:spcAft>
                <a:spcPts val="0"/>
              </a:spcAft>
              <a:buSzPts val="1300"/>
              <a:buFont typeface="Arial"/>
              <a:buChar char="●"/>
            </a:pPr>
            <a:r>
              <a:rPr lang="it">
                <a:latin typeface="Arial"/>
                <a:ea typeface="Arial"/>
                <a:cs typeface="Arial"/>
                <a:sym typeface="Arial"/>
              </a:rPr>
              <a:t>LSTM network with an input layer of the number of neurons equal to the number of feature columns of our dataset and 3 hidden layers each with 256 neurons;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The output of the LSTM network goes into a linear classifier that outputs the predicted classes;</a:t>
            </a:r>
            <a:endParaRPr>
              <a:latin typeface="Arial"/>
              <a:ea typeface="Arial"/>
              <a:cs typeface="Arial"/>
              <a:sym typeface="Arial"/>
            </a:endParaRPr>
          </a:p>
          <a:p>
            <a:pPr indent="0" lvl="0" marL="0" rtl="0" algn="l">
              <a:spcBef>
                <a:spcPts val="1200"/>
              </a:spcBef>
              <a:spcAft>
                <a:spcPts val="1200"/>
              </a:spcAft>
              <a:buNone/>
            </a:pPr>
            <a:r>
              <a:rPr lang="it">
                <a:latin typeface="Arial"/>
                <a:ea typeface="Arial"/>
                <a:cs typeface="Arial"/>
                <a:sym typeface="Arial"/>
              </a:rPr>
              <a:t>Create a subclass of the LightningModule class (</a:t>
            </a:r>
            <a:r>
              <a:rPr b="1" lang="it">
                <a:latin typeface="Arial"/>
                <a:ea typeface="Arial"/>
                <a:cs typeface="Arial"/>
                <a:sym typeface="Arial"/>
              </a:rPr>
              <a:t>SurfacePredictor</a:t>
            </a:r>
            <a:r>
              <a:rPr lang="it">
                <a:latin typeface="Arial"/>
                <a:ea typeface="Arial"/>
                <a:cs typeface="Arial"/>
                <a:sym typeface="Arial"/>
              </a:rPr>
              <a:t>) where we actually implement the model, the loss function (</a:t>
            </a:r>
            <a:r>
              <a:rPr b="1" lang="it">
                <a:latin typeface="Arial"/>
                <a:ea typeface="Arial"/>
                <a:cs typeface="Arial"/>
                <a:sym typeface="Arial"/>
              </a:rPr>
              <a:t>CrossEntropyLoss</a:t>
            </a:r>
            <a:r>
              <a:rPr lang="it">
                <a:latin typeface="Arial"/>
                <a:ea typeface="Arial"/>
                <a:cs typeface="Arial"/>
                <a:sym typeface="Arial"/>
              </a:rPr>
              <a:t>) and the </a:t>
            </a:r>
            <a:r>
              <a:rPr b="1" lang="it">
                <a:latin typeface="Arial"/>
                <a:ea typeface="Arial"/>
                <a:cs typeface="Arial"/>
                <a:sym typeface="Arial"/>
              </a:rPr>
              <a:t>Adam optimizer</a:t>
            </a:r>
            <a:r>
              <a:rPr lang="it">
                <a:latin typeface="Arial"/>
                <a:ea typeface="Arial"/>
                <a:cs typeface="Arial"/>
                <a:sym typeface="Arial"/>
              </a:rPr>
              <a:t>;</a:t>
            </a: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7" name="Shape 467"/>
        <p:cNvGrpSpPr/>
        <p:nvPr/>
      </p:nvGrpSpPr>
      <p:grpSpPr>
        <a:xfrm>
          <a:off x="0" y="0"/>
          <a:ext cx="0" cy="0"/>
          <a:chOff x="0" y="0"/>
          <a:chExt cx="0" cy="0"/>
        </a:xfrm>
      </p:grpSpPr>
      <p:sp>
        <p:nvSpPr>
          <p:cNvPr id="468" name="Google Shape;468;p40"/>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Implementation: Model</a:t>
            </a:r>
            <a:r>
              <a:rPr b="0" lang="it" sz="1300">
                <a:latin typeface="Nunito"/>
                <a:ea typeface="Nunito"/>
                <a:cs typeface="Nunito"/>
                <a:sym typeface="Nunito"/>
              </a:rPr>
              <a:t> </a:t>
            </a:r>
            <a:endParaRPr/>
          </a:p>
        </p:txBody>
      </p:sp>
      <p:sp>
        <p:nvSpPr>
          <p:cNvPr id="469" name="Google Shape;469;p40"/>
          <p:cNvSpPr txBox="1"/>
          <p:nvPr>
            <p:ph idx="1" type="body"/>
          </p:nvPr>
        </p:nvSpPr>
        <p:spPr>
          <a:xfrm>
            <a:off x="1303800" y="1214175"/>
            <a:ext cx="7030500" cy="348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Arial"/>
                <a:ea typeface="Arial"/>
                <a:cs typeface="Arial"/>
                <a:sym typeface="Arial"/>
              </a:rPr>
              <a:t>We define the “</a:t>
            </a:r>
            <a:r>
              <a:rPr b="1" lang="it">
                <a:latin typeface="Arial"/>
                <a:ea typeface="Arial"/>
                <a:cs typeface="Arial"/>
                <a:sym typeface="Arial"/>
              </a:rPr>
              <a:t>checkpoint_callback</a:t>
            </a:r>
            <a:r>
              <a:rPr lang="it">
                <a:latin typeface="Arial"/>
                <a:ea typeface="Arial"/>
                <a:cs typeface="Arial"/>
                <a:sym typeface="Arial"/>
              </a:rPr>
              <a:t>” (from PyTorch Lightning ModelCheckpoint): it saves the model’s checkpoint during training, allowing to save the best model based on a certain metric. In our case, it saves the checkpoint with the lowest validation loss.</a:t>
            </a:r>
            <a:endParaRPr>
              <a:latin typeface="Arial"/>
              <a:ea typeface="Arial"/>
              <a:cs typeface="Arial"/>
              <a:sym typeface="Arial"/>
            </a:endParaRPr>
          </a:p>
          <a:p>
            <a:pPr indent="0" lvl="0" marL="0" rtl="0" algn="l">
              <a:spcBef>
                <a:spcPts val="1200"/>
              </a:spcBef>
              <a:spcAft>
                <a:spcPts val="1200"/>
              </a:spcAft>
              <a:buNone/>
            </a:pPr>
            <a:r>
              <a:rPr lang="it">
                <a:latin typeface="Arial"/>
                <a:ea typeface="Arial"/>
                <a:cs typeface="Arial"/>
                <a:sym typeface="Arial"/>
              </a:rPr>
              <a:t>We define a “</a:t>
            </a:r>
            <a:r>
              <a:rPr b="1" lang="it">
                <a:latin typeface="Arial"/>
                <a:ea typeface="Arial"/>
                <a:cs typeface="Arial"/>
                <a:sym typeface="Arial"/>
              </a:rPr>
              <a:t>trainer</a:t>
            </a:r>
            <a:r>
              <a:rPr lang="it">
                <a:latin typeface="Arial"/>
                <a:ea typeface="Arial"/>
                <a:cs typeface="Arial"/>
                <a:sym typeface="Arial"/>
              </a:rPr>
              <a:t>” (</a:t>
            </a:r>
            <a:r>
              <a:rPr lang="it">
                <a:latin typeface="Arial"/>
                <a:ea typeface="Arial"/>
                <a:cs typeface="Arial"/>
                <a:sym typeface="Arial"/>
              </a:rPr>
              <a:t>from PyTorch Lightning Trainer) where we define the maximum number of epochs, the checkpoint callback and the “CPU” for the training. We use this object for the training and testing phases.</a:t>
            </a:r>
            <a:endParaRPr>
              <a:latin typeface="Arial"/>
              <a:ea typeface="Arial"/>
              <a:cs typeface="Arial"/>
              <a:sym typeface="Arial"/>
            </a:endParaRPr>
          </a:p>
        </p:txBody>
      </p:sp>
      <p:pic>
        <p:nvPicPr>
          <p:cNvPr id="470" name="Google Shape;470;p40"/>
          <p:cNvPicPr preferRelativeResize="0"/>
          <p:nvPr/>
        </p:nvPicPr>
        <p:blipFill>
          <a:blip r:embed="rId3">
            <a:alphaModFix/>
          </a:blip>
          <a:stretch>
            <a:fillRect/>
          </a:stretch>
        </p:blipFill>
        <p:spPr>
          <a:xfrm>
            <a:off x="4516850" y="2708650"/>
            <a:ext cx="4125575" cy="2150250"/>
          </a:xfrm>
          <a:prstGeom prst="rect">
            <a:avLst/>
          </a:prstGeom>
          <a:noFill/>
          <a:ln>
            <a:noFill/>
          </a:ln>
        </p:spPr>
      </p:pic>
      <p:pic>
        <p:nvPicPr>
          <p:cNvPr id="471" name="Google Shape;471;p40"/>
          <p:cNvPicPr preferRelativeResize="0"/>
          <p:nvPr/>
        </p:nvPicPr>
        <p:blipFill>
          <a:blip r:embed="rId4">
            <a:alphaModFix/>
          </a:blip>
          <a:stretch>
            <a:fillRect/>
          </a:stretch>
        </p:blipFill>
        <p:spPr>
          <a:xfrm>
            <a:off x="1303800" y="3440775"/>
            <a:ext cx="3129046" cy="293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75" name="Shape 475"/>
        <p:cNvGrpSpPr/>
        <p:nvPr/>
      </p:nvGrpSpPr>
      <p:grpSpPr>
        <a:xfrm>
          <a:off x="0" y="0"/>
          <a:ext cx="0" cy="0"/>
          <a:chOff x="0" y="0"/>
          <a:chExt cx="0" cy="0"/>
        </a:xfrm>
      </p:grpSpPr>
      <p:sp>
        <p:nvSpPr>
          <p:cNvPr id="476" name="Google Shape;476;p41"/>
          <p:cNvSpPr txBox="1"/>
          <p:nvPr>
            <p:ph type="title"/>
          </p:nvPr>
        </p:nvSpPr>
        <p:spPr>
          <a:xfrm>
            <a:off x="1303800" y="598575"/>
            <a:ext cx="7030500" cy="108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Implementation: Classification report</a:t>
            </a:r>
            <a:endParaRPr/>
          </a:p>
        </p:txBody>
      </p:sp>
      <p:pic>
        <p:nvPicPr>
          <p:cNvPr id="477" name="Google Shape;477;p41"/>
          <p:cNvPicPr preferRelativeResize="0"/>
          <p:nvPr/>
        </p:nvPicPr>
        <p:blipFill>
          <a:blip r:embed="rId3">
            <a:alphaModFix/>
          </a:blip>
          <a:stretch>
            <a:fillRect/>
          </a:stretch>
        </p:blipFill>
        <p:spPr>
          <a:xfrm>
            <a:off x="1910863" y="1656575"/>
            <a:ext cx="5322275" cy="2772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THE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CONCLUSION:</a:t>
            </a:r>
            <a:endParaRPr/>
          </a:p>
          <a:p>
            <a:pPr indent="0" lvl="0" marL="0" rtl="0" algn="l">
              <a:spcBef>
                <a:spcPts val="0"/>
              </a:spcBef>
              <a:spcAft>
                <a:spcPts val="0"/>
              </a:spcAft>
              <a:buNone/>
            </a:pPr>
            <a:r>
              <a:rPr lang="it"/>
              <a:t>COMPARISON &amp; RESULTS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86" name="Shape 486"/>
        <p:cNvGrpSpPr/>
        <p:nvPr/>
      </p:nvGrpSpPr>
      <p:grpSpPr>
        <a:xfrm>
          <a:off x="0" y="0"/>
          <a:ext cx="0" cy="0"/>
          <a:chOff x="0" y="0"/>
          <a:chExt cx="0" cy="0"/>
        </a:xfrm>
      </p:grpSpPr>
      <p:sp>
        <p:nvSpPr>
          <p:cNvPr id="487" name="Google Shape;487;p43"/>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Random Forest Vs Neural Network</a:t>
            </a:r>
            <a:endParaRPr/>
          </a:p>
        </p:txBody>
      </p:sp>
      <p:sp>
        <p:nvSpPr>
          <p:cNvPr id="488" name="Google Shape;488;p43"/>
          <p:cNvSpPr txBox="1"/>
          <p:nvPr>
            <p:ph idx="1" type="body"/>
          </p:nvPr>
        </p:nvSpPr>
        <p:spPr>
          <a:xfrm>
            <a:off x="1303800" y="1214175"/>
            <a:ext cx="7030500" cy="29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it" sz="1804">
                <a:latin typeface="Arial"/>
                <a:ea typeface="Arial"/>
                <a:cs typeface="Arial"/>
                <a:sym typeface="Arial"/>
              </a:rPr>
              <a:t>R</a:t>
            </a:r>
            <a:r>
              <a:rPr i="1" lang="it" sz="1804">
                <a:latin typeface="Arial"/>
                <a:ea typeface="Arial"/>
                <a:cs typeface="Arial"/>
                <a:sym typeface="Arial"/>
              </a:rPr>
              <a:t>andom Forest performances are better than Neural Network: </a:t>
            </a:r>
            <a:r>
              <a:rPr b="1" i="1" lang="it" sz="1804">
                <a:latin typeface="Arial"/>
                <a:ea typeface="Arial"/>
                <a:cs typeface="Arial"/>
                <a:sym typeface="Arial"/>
              </a:rPr>
              <a:t>Why</a:t>
            </a:r>
            <a:r>
              <a:rPr i="1" lang="it" sz="1804">
                <a:latin typeface="Arial"/>
                <a:ea typeface="Arial"/>
                <a:cs typeface="Arial"/>
                <a:sym typeface="Arial"/>
              </a:rPr>
              <a:t>?</a:t>
            </a:r>
            <a:endParaRPr i="1" sz="1804">
              <a:latin typeface="Arial"/>
              <a:ea typeface="Arial"/>
              <a:cs typeface="Arial"/>
              <a:sym typeface="Arial"/>
            </a:endParaRPr>
          </a:p>
          <a:p>
            <a:pPr indent="0" lvl="0" marL="0" rtl="0" algn="l">
              <a:spcBef>
                <a:spcPts val="1200"/>
              </a:spcBef>
              <a:spcAft>
                <a:spcPts val="0"/>
              </a:spcAft>
              <a:buNone/>
            </a:pPr>
            <a:r>
              <a:rPr lang="it" sz="1304">
                <a:latin typeface="Arial"/>
                <a:ea typeface="Arial"/>
                <a:cs typeface="Arial"/>
                <a:sym typeface="Arial"/>
              </a:rPr>
              <a:t>Looking at the </a:t>
            </a:r>
            <a:r>
              <a:rPr b="1" lang="it" sz="1304">
                <a:latin typeface="Arial"/>
                <a:ea typeface="Arial"/>
                <a:cs typeface="Arial"/>
                <a:sym typeface="Arial"/>
              </a:rPr>
              <a:t>confusion matrices</a:t>
            </a:r>
            <a:r>
              <a:rPr lang="it" sz="1304">
                <a:latin typeface="Arial"/>
                <a:ea typeface="Arial"/>
                <a:cs typeface="Arial"/>
                <a:sym typeface="Arial"/>
              </a:rPr>
              <a:t> we notice that the neural network tends to classify classes with more data:</a:t>
            </a:r>
            <a:endParaRPr sz="1304">
              <a:latin typeface="Arial"/>
              <a:ea typeface="Arial"/>
              <a:cs typeface="Arial"/>
              <a:sym typeface="Arial"/>
            </a:endParaRPr>
          </a:p>
          <a:p>
            <a:pPr indent="-311150" lvl="0" marL="457200" rtl="0" algn="l">
              <a:spcBef>
                <a:spcPts val="1200"/>
              </a:spcBef>
              <a:spcAft>
                <a:spcPts val="0"/>
              </a:spcAft>
              <a:buSzPts val="1300"/>
              <a:buFont typeface="Arial"/>
              <a:buChar char="●"/>
            </a:pPr>
            <a:r>
              <a:rPr lang="it">
                <a:latin typeface="Arial"/>
                <a:ea typeface="Arial"/>
                <a:cs typeface="Arial"/>
                <a:sym typeface="Arial"/>
              </a:rPr>
              <a:t>No feature extraction / processing;</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it">
                <a:latin typeface="Arial"/>
                <a:ea typeface="Arial"/>
                <a:cs typeface="Arial"/>
                <a:sym typeface="Arial"/>
              </a:rPr>
              <a:t>Unbalanced data;</a:t>
            </a:r>
            <a:endParaRPr>
              <a:latin typeface="Arial"/>
              <a:ea typeface="Arial"/>
              <a:cs typeface="Arial"/>
              <a:sym typeface="Arial"/>
            </a:endParaRPr>
          </a:p>
          <a:p>
            <a:pPr indent="0" lvl="0" marL="0" rtl="0" algn="l">
              <a:spcBef>
                <a:spcPts val="1200"/>
              </a:spcBef>
              <a:spcAft>
                <a:spcPts val="0"/>
              </a:spcAft>
              <a:buNone/>
            </a:pPr>
            <a:r>
              <a:rPr lang="it">
                <a:latin typeface="Arial"/>
                <a:ea typeface="Arial"/>
                <a:cs typeface="Arial"/>
                <a:sym typeface="Arial"/>
              </a:rPr>
              <a:t>With some tweaks to the dataset, the accuracy of the neural network should be improved!</a:t>
            </a:r>
            <a:endParaRPr>
              <a:latin typeface="Arial"/>
              <a:ea typeface="Arial"/>
              <a:cs typeface="Arial"/>
              <a:sym typeface="Arial"/>
            </a:endParaRPr>
          </a:p>
          <a:p>
            <a:pPr indent="-311150" lvl="0" marL="457200" rtl="0" algn="l">
              <a:spcBef>
                <a:spcPts val="1200"/>
              </a:spcBef>
              <a:spcAft>
                <a:spcPts val="0"/>
              </a:spcAft>
              <a:buSzPts val="1300"/>
              <a:buChar char="●"/>
            </a:pPr>
            <a:r>
              <a:rPr b="1" lang="it">
                <a:latin typeface="Arial"/>
                <a:ea typeface="Arial"/>
                <a:cs typeface="Arial"/>
                <a:sym typeface="Arial"/>
              </a:rPr>
              <a:t>Running Time</a:t>
            </a:r>
            <a:r>
              <a:rPr lang="it">
                <a:latin typeface="Arial"/>
                <a:ea typeface="Arial"/>
                <a:cs typeface="Arial"/>
                <a:sym typeface="Arial"/>
              </a:rPr>
              <a:t> </a:t>
            </a:r>
            <a:r>
              <a:rPr lang="it" sz="1050">
                <a:solidFill>
                  <a:srgbClr val="3C4043"/>
                </a:solidFill>
                <a:latin typeface="Arial"/>
                <a:ea typeface="Arial"/>
                <a:cs typeface="Arial"/>
                <a:sym typeface="Arial"/>
              </a:rPr>
              <a:t>→ </a:t>
            </a:r>
            <a:r>
              <a:rPr lang="it">
                <a:latin typeface="Arial"/>
                <a:ea typeface="Arial"/>
                <a:cs typeface="Arial"/>
                <a:sym typeface="Arial"/>
              </a:rPr>
              <a:t> </a:t>
            </a:r>
            <a:r>
              <a:rPr b="1" lang="it">
                <a:latin typeface="Arial"/>
                <a:ea typeface="Arial"/>
                <a:cs typeface="Arial"/>
                <a:sym typeface="Arial"/>
              </a:rPr>
              <a:t>RF </a:t>
            </a:r>
            <a:r>
              <a:rPr lang="it">
                <a:latin typeface="Arial"/>
                <a:ea typeface="Arial"/>
                <a:cs typeface="Arial"/>
                <a:sym typeface="Arial"/>
              </a:rPr>
              <a:t>30 seconds Vs </a:t>
            </a:r>
            <a:r>
              <a:rPr b="1" lang="it">
                <a:latin typeface="Arial"/>
                <a:ea typeface="Arial"/>
                <a:cs typeface="Arial"/>
                <a:sym typeface="Arial"/>
              </a:rPr>
              <a:t>NN </a:t>
            </a:r>
            <a:r>
              <a:rPr lang="it">
                <a:latin typeface="Arial"/>
                <a:ea typeface="Arial"/>
                <a:cs typeface="Arial"/>
                <a:sym typeface="Arial"/>
              </a:rPr>
              <a:t>4 minutes and 40 seconds</a:t>
            </a:r>
            <a:endParaRPr>
              <a:latin typeface="Arial"/>
              <a:ea typeface="Arial"/>
              <a:cs typeface="Arial"/>
              <a:sym typeface="Arial"/>
            </a:endParaRPr>
          </a:p>
          <a:p>
            <a:pPr indent="-311150" lvl="0" marL="457200" rtl="0" algn="l">
              <a:spcBef>
                <a:spcPts val="0"/>
              </a:spcBef>
              <a:spcAft>
                <a:spcPts val="0"/>
              </a:spcAft>
              <a:buSzPts val="1300"/>
              <a:buChar char="●"/>
            </a:pPr>
            <a:r>
              <a:rPr b="1" lang="it">
                <a:latin typeface="Arial"/>
                <a:ea typeface="Arial"/>
                <a:cs typeface="Arial"/>
                <a:sym typeface="Arial"/>
              </a:rPr>
              <a:t>Accuracy </a:t>
            </a:r>
            <a:r>
              <a:rPr lang="it" sz="1050">
                <a:solidFill>
                  <a:srgbClr val="3C4043"/>
                </a:solidFill>
                <a:latin typeface="Arial"/>
                <a:ea typeface="Arial"/>
                <a:cs typeface="Arial"/>
                <a:sym typeface="Arial"/>
              </a:rPr>
              <a:t>→ </a:t>
            </a:r>
            <a:r>
              <a:rPr b="1" lang="it">
                <a:solidFill>
                  <a:srgbClr val="3C4043"/>
                </a:solidFill>
                <a:latin typeface="Arial"/>
                <a:ea typeface="Arial"/>
                <a:cs typeface="Arial"/>
                <a:sym typeface="Arial"/>
              </a:rPr>
              <a:t>RF </a:t>
            </a:r>
            <a:r>
              <a:rPr lang="it">
                <a:solidFill>
                  <a:srgbClr val="3C4043"/>
                </a:solidFill>
                <a:latin typeface="Arial"/>
                <a:ea typeface="Arial"/>
                <a:cs typeface="Arial"/>
                <a:sym typeface="Arial"/>
              </a:rPr>
              <a:t>91% Vs </a:t>
            </a:r>
            <a:r>
              <a:rPr b="1" lang="it">
                <a:solidFill>
                  <a:srgbClr val="3C4043"/>
                </a:solidFill>
                <a:latin typeface="Arial"/>
                <a:ea typeface="Arial"/>
                <a:cs typeface="Arial"/>
                <a:sym typeface="Arial"/>
              </a:rPr>
              <a:t>NN </a:t>
            </a:r>
            <a:r>
              <a:rPr lang="it">
                <a:solidFill>
                  <a:srgbClr val="3C4043"/>
                </a:solidFill>
                <a:latin typeface="Arial"/>
                <a:ea typeface="Arial"/>
                <a:cs typeface="Arial"/>
                <a:sym typeface="Arial"/>
              </a:rPr>
              <a:t>79%</a:t>
            </a:r>
            <a:endParaRPr>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92" name="Shape 492"/>
        <p:cNvGrpSpPr/>
        <p:nvPr/>
      </p:nvGrpSpPr>
      <p:grpSpPr>
        <a:xfrm>
          <a:off x="0" y="0"/>
          <a:ext cx="0" cy="0"/>
          <a:chOff x="0" y="0"/>
          <a:chExt cx="0" cy="0"/>
        </a:xfrm>
      </p:grpSpPr>
      <p:sp>
        <p:nvSpPr>
          <p:cNvPr id="493" name="Google Shape;493;p44"/>
          <p:cNvSpPr txBox="1"/>
          <p:nvPr>
            <p:ph type="title"/>
          </p:nvPr>
        </p:nvSpPr>
        <p:spPr>
          <a:xfrm>
            <a:off x="1303800" y="598575"/>
            <a:ext cx="7146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Random Forest                Neural Network</a:t>
            </a:r>
            <a:endParaRPr/>
          </a:p>
        </p:txBody>
      </p:sp>
      <p:pic>
        <p:nvPicPr>
          <p:cNvPr id="494" name="Google Shape;494;p44"/>
          <p:cNvPicPr preferRelativeResize="0"/>
          <p:nvPr/>
        </p:nvPicPr>
        <p:blipFill>
          <a:blip r:embed="rId3">
            <a:alphaModFix/>
          </a:blip>
          <a:stretch>
            <a:fillRect/>
          </a:stretch>
        </p:blipFill>
        <p:spPr>
          <a:xfrm>
            <a:off x="535450" y="1379900"/>
            <a:ext cx="4099501" cy="3631558"/>
          </a:xfrm>
          <a:prstGeom prst="rect">
            <a:avLst/>
          </a:prstGeom>
          <a:noFill/>
          <a:ln>
            <a:noFill/>
          </a:ln>
        </p:spPr>
      </p:pic>
      <p:pic>
        <p:nvPicPr>
          <p:cNvPr id="495" name="Google Shape;495;p44"/>
          <p:cNvPicPr preferRelativeResize="0"/>
          <p:nvPr/>
        </p:nvPicPr>
        <p:blipFill>
          <a:blip r:embed="rId4">
            <a:alphaModFix/>
          </a:blip>
          <a:stretch>
            <a:fillRect/>
          </a:stretch>
        </p:blipFill>
        <p:spPr>
          <a:xfrm>
            <a:off x="4680375" y="1379900"/>
            <a:ext cx="4099501" cy="36315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5"/>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Thank You For Listening</a:t>
            </a:r>
            <a:endParaRPr/>
          </a:p>
        </p:txBody>
      </p:sp>
      <p:sp>
        <p:nvSpPr>
          <p:cNvPr id="501" name="Google Shape;501;p45"/>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Demaria C. - Galvagni G. - Piacenti 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Introduction to the Problem</a:t>
            </a:r>
            <a:endParaRPr/>
          </a:p>
        </p:txBody>
      </p:sp>
      <p:sp>
        <p:nvSpPr>
          <p:cNvPr id="296" name="Google Shape;296;p16"/>
          <p:cNvSpPr txBox="1"/>
          <p:nvPr>
            <p:ph idx="1" type="body"/>
          </p:nvPr>
        </p:nvSpPr>
        <p:spPr>
          <a:xfrm>
            <a:off x="1303800" y="1214175"/>
            <a:ext cx="7030500" cy="15699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b="1" lang="it">
                <a:solidFill>
                  <a:srgbClr val="3C4043"/>
                </a:solidFill>
                <a:latin typeface="Arial"/>
                <a:ea typeface="Arial"/>
                <a:cs typeface="Arial"/>
                <a:sym typeface="Arial"/>
              </a:rPr>
              <a:t>One of the key challenges in the robotic</a:t>
            </a:r>
            <a:r>
              <a:rPr lang="it">
                <a:solidFill>
                  <a:srgbClr val="3C4043"/>
                </a:solidFill>
                <a:latin typeface="Arial"/>
                <a:ea typeface="Arial"/>
                <a:cs typeface="Arial"/>
                <a:sym typeface="Arial"/>
              </a:rPr>
              <a:t> is enabling robots to </a:t>
            </a:r>
            <a:r>
              <a:rPr b="1" lang="it">
                <a:solidFill>
                  <a:srgbClr val="3C4043"/>
                </a:solidFill>
                <a:latin typeface="Arial"/>
                <a:ea typeface="Arial"/>
                <a:cs typeface="Arial"/>
                <a:sym typeface="Arial"/>
              </a:rPr>
              <a:t>discern</a:t>
            </a:r>
            <a:r>
              <a:rPr lang="it">
                <a:solidFill>
                  <a:srgbClr val="3C4043"/>
                </a:solidFill>
                <a:latin typeface="Arial"/>
                <a:ea typeface="Arial"/>
                <a:cs typeface="Arial"/>
                <a:sym typeface="Arial"/>
              </a:rPr>
              <a:t> and </a:t>
            </a:r>
            <a:r>
              <a:rPr b="1" lang="it">
                <a:solidFill>
                  <a:srgbClr val="3C4043"/>
                </a:solidFill>
                <a:latin typeface="Arial"/>
                <a:ea typeface="Arial"/>
                <a:cs typeface="Arial"/>
                <a:sym typeface="Arial"/>
              </a:rPr>
              <a:t>adapt</a:t>
            </a:r>
            <a:r>
              <a:rPr lang="it">
                <a:solidFill>
                  <a:srgbClr val="3C4043"/>
                </a:solidFill>
                <a:latin typeface="Arial"/>
                <a:ea typeface="Arial"/>
                <a:cs typeface="Arial"/>
                <a:sym typeface="Arial"/>
              </a:rPr>
              <a:t> to </a:t>
            </a:r>
            <a:r>
              <a:rPr b="1" lang="it">
                <a:solidFill>
                  <a:srgbClr val="3C4043"/>
                </a:solidFill>
                <a:latin typeface="Arial"/>
                <a:ea typeface="Arial"/>
                <a:cs typeface="Arial"/>
                <a:sym typeface="Arial"/>
              </a:rPr>
              <a:t>different types of floor</a:t>
            </a:r>
            <a:r>
              <a:rPr lang="it">
                <a:solidFill>
                  <a:srgbClr val="3C4043"/>
                </a:solidFill>
                <a:latin typeface="Arial"/>
                <a:ea typeface="Arial"/>
                <a:cs typeface="Arial"/>
                <a:sym typeface="Arial"/>
              </a:rPr>
              <a:t> surfaces they encounter.</a:t>
            </a:r>
            <a:endParaRPr>
              <a:solidFill>
                <a:srgbClr val="3C4043"/>
              </a:solidFill>
              <a:latin typeface="Arial"/>
              <a:ea typeface="Arial"/>
              <a:cs typeface="Arial"/>
              <a:sym typeface="Arial"/>
            </a:endParaRPr>
          </a:p>
          <a:p>
            <a:pPr indent="0" lvl="0" marL="0" rtl="0" algn="l">
              <a:lnSpc>
                <a:spcPct val="170000"/>
              </a:lnSpc>
              <a:spcBef>
                <a:spcPts val="1200"/>
              </a:spcBef>
              <a:spcAft>
                <a:spcPts val="1200"/>
              </a:spcAft>
              <a:buNone/>
            </a:pPr>
            <a:r>
              <a:rPr b="1" lang="it">
                <a:solidFill>
                  <a:srgbClr val="3C4043"/>
                </a:solidFill>
                <a:latin typeface="Arial"/>
                <a:ea typeface="Arial"/>
                <a:cs typeface="Arial"/>
                <a:sym typeface="Arial"/>
              </a:rPr>
              <a:t>Our</a:t>
            </a:r>
            <a:r>
              <a:rPr lang="it">
                <a:solidFill>
                  <a:srgbClr val="3C4043"/>
                </a:solidFill>
                <a:latin typeface="Arial"/>
                <a:ea typeface="Arial"/>
                <a:cs typeface="Arial"/>
                <a:sym typeface="Arial"/>
              </a:rPr>
              <a:t> </a:t>
            </a:r>
            <a:r>
              <a:rPr b="1" lang="it">
                <a:solidFill>
                  <a:srgbClr val="3C4043"/>
                </a:solidFill>
                <a:latin typeface="Arial"/>
                <a:ea typeface="Arial"/>
                <a:cs typeface="Arial"/>
                <a:sym typeface="Arial"/>
              </a:rPr>
              <a:t>goal</a:t>
            </a:r>
            <a:r>
              <a:rPr lang="it">
                <a:solidFill>
                  <a:srgbClr val="3C4043"/>
                </a:solidFill>
                <a:latin typeface="Arial"/>
                <a:ea typeface="Arial"/>
                <a:cs typeface="Arial"/>
                <a:sym typeface="Arial"/>
              </a:rPr>
              <a:t> is to equip robots with the intelligence to </a:t>
            </a:r>
            <a:r>
              <a:rPr b="1" lang="it">
                <a:solidFill>
                  <a:srgbClr val="3C4043"/>
                </a:solidFill>
                <a:latin typeface="Arial"/>
                <a:ea typeface="Arial"/>
                <a:cs typeface="Arial"/>
                <a:sym typeface="Arial"/>
              </a:rPr>
              <a:t>discern the nature of the floor surface</a:t>
            </a:r>
            <a:r>
              <a:rPr lang="it">
                <a:solidFill>
                  <a:srgbClr val="3C4043"/>
                </a:solidFill>
                <a:latin typeface="Arial"/>
                <a:ea typeface="Arial"/>
                <a:cs typeface="Arial"/>
                <a:sym typeface="Arial"/>
              </a:rPr>
              <a:t> they're standing on using data collected from Inertial Measurement Units (IMU) sensors.</a:t>
            </a:r>
            <a:endParaRPr>
              <a:solidFill>
                <a:srgbClr val="3C4043"/>
              </a:solidFill>
              <a:latin typeface="Arial"/>
              <a:ea typeface="Arial"/>
              <a:cs typeface="Arial"/>
              <a:sym typeface="Arial"/>
            </a:endParaRPr>
          </a:p>
        </p:txBody>
      </p:sp>
      <p:pic>
        <p:nvPicPr>
          <p:cNvPr id="297" name="Google Shape;297;p16"/>
          <p:cNvPicPr preferRelativeResize="0"/>
          <p:nvPr/>
        </p:nvPicPr>
        <p:blipFill>
          <a:blip r:embed="rId3">
            <a:alphaModFix/>
          </a:blip>
          <a:stretch>
            <a:fillRect/>
          </a:stretch>
        </p:blipFill>
        <p:spPr>
          <a:xfrm>
            <a:off x="1526275" y="2938050"/>
            <a:ext cx="2845150" cy="2038500"/>
          </a:xfrm>
          <a:prstGeom prst="rect">
            <a:avLst/>
          </a:prstGeom>
          <a:noFill/>
          <a:ln>
            <a:noFill/>
          </a:ln>
        </p:spPr>
      </p:pic>
      <p:pic>
        <p:nvPicPr>
          <p:cNvPr id="298" name="Google Shape;298;p16"/>
          <p:cNvPicPr preferRelativeResize="0"/>
          <p:nvPr/>
        </p:nvPicPr>
        <p:blipFill>
          <a:blip r:embed="rId4">
            <a:alphaModFix/>
          </a:blip>
          <a:stretch>
            <a:fillRect/>
          </a:stretch>
        </p:blipFill>
        <p:spPr>
          <a:xfrm>
            <a:off x="5458845" y="2938050"/>
            <a:ext cx="2331031" cy="203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Input - Dataset</a:t>
            </a:r>
            <a:endParaRPr/>
          </a:p>
        </p:txBody>
      </p:sp>
      <p:sp>
        <p:nvSpPr>
          <p:cNvPr id="304" name="Google Shape;304;p17"/>
          <p:cNvSpPr txBox="1"/>
          <p:nvPr>
            <p:ph idx="1" type="body"/>
          </p:nvPr>
        </p:nvSpPr>
        <p:spPr>
          <a:xfrm>
            <a:off x="1303800" y="1214175"/>
            <a:ext cx="7030500" cy="12957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it">
                <a:solidFill>
                  <a:srgbClr val="3C4043"/>
                </a:solidFill>
                <a:latin typeface="Arial"/>
                <a:ea typeface="Arial"/>
                <a:cs typeface="Arial"/>
                <a:sym typeface="Arial"/>
              </a:rPr>
              <a:t>We use three datasets </a:t>
            </a:r>
            <a:r>
              <a:rPr b="1" lang="it">
                <a:solidFill>
                  <a:srgbClr val="3C4043"/>
                </a:solidFill>
                <a:latin typeface="Arial"/>
                <a:ea typeface="Arial"/>
                <a:cs typeface="Arial"/>
                <a:sym typeface="Arial"/>
              </a:rPr>
              <a:t>X_train</a:t>
            </a:r>
            <a:r>
              <a:rPr lang="it">
                <a:solidFill>
                  <a:srgbClr val="3C4043"/>
                </a:solidFill>
                <a:latin typeface="Arial"/>
                <a:ea typeface="Arial"/>
                <a:cs typeface="Arial"/>
                <a:sym typeface="Arial"/>
              </a:rPr>
              <a:t> and </a:t>
            </a:r>
            <a:r>
              <a:rPr b="1" lang="it">
                <a:solidFill>
                  <a:srgbClr val="3C4043"/>
                </a:solidFill>
                <a:latin typeface="Arial"/>
                <a:ea typeface="Arial"/>
                <a:cs typeface="Arial"/>
                <a:sym typeface="Arial"/>
              </a:rPr>
              <a:t>Y_train</a:t>
            </a:r>
            <a:r>
              <a:rPr lang="it">
                <a:solidFill>
                  <a:srgbClr val="3C4043"/>
                </a:solidFill>
                <a:latin typeface="Arial"/>
                <a:ea typeface="Arial"/>
                <a:cs typeface="Arial"/>
                <a:sym typeface="Arial"/>
              </a:rPr>
              <a:t>..</a:t>
            </a:r>
            <a:endParaRPr>
              <a:solidFill>
                <a:srgbClr val="3C4043"/>
              </a:solidFill>
              <a:latin typeface="Arial"/>
              <a:ea typeface="Arial"/>
              <a:cs typeface="Arial"/>
              <a:sym typeface="Arial"/>
            </a:endParaRPr>
          </a:p>
          <a:p>
            <a:pPr indent="0" lvl="0" marL="0" rtl="0" algn="l">
              <a:lnSpc>
                <a:spcPct val="170000"/>
              </a:lnSpc>
              <a:spcBef>
                <a:spcPts val="1200"/>
              </a:spcBef>
              <a:spcAft>
                <a:spcPts val="0"/>
              </a:spcAft>
              <a:buNone/>
            </a:pPr>
            <a:r>
              <a:rPr lang="it">
                <a:solidFill>
                  <a:srgbClr val="3C4043"/>
                </a:solidFill>
                <a:latin typeface="Arial"/>
                <a:ea typeface="Arial"/>
                <a:cs typeface="Arial"/>
                <a:sym typeface="Arial"/>
              </a:rPr>
              <a:t>These data are collected </a:t>
            </a:r>
            <a:r>
              <a:rPr b="1" lang="it">
                <a:solidFill>
                  <a:srgbClr val="3C4043"/>
                </a:solidFill>
                <a:latin typeface="Arial"/>
                <a:ea typeface="Arial"/>
                <a:cs typeface="Arial"/>
                <a:sym typeface="Arial"/>
              </a:rPr>
              <a:t>driving</a:t>
            </a:r>
            <a:r>
              <a:rPr lang="it">
                <a:solidFill>
                  <a:srgbClr val="3C4043"/>
                </a:solidFill>
                <a:latin typeface="Arial"/>
                <a:ea typeface="Arial"/>
                <a:cs typeface="Arial"/>
                <a:sym typeface="Arial"/>
              </a:rPr>
              <a:t> a small </a:t>
            </a:r>
            <a:r>
              <a:rPr b="1" lang="it">
                <a:solidFill>
                  <a:srgbClr val="3C4043"/>
                </a:solidFill>
                <a:latin typeface="Arial"/>
                <a:ea typeface="Arial"/>
                <a:cs typeface="Arial"/>
                <a:sym typeface="Arial"/>
              </a:rPr>
              <a:t>mobile robot over different floor surface</a:t>
            </a:r>
            <a:r>
              <a:rPr lang="it">
                <a:solidFill>
                  <a:srgbClr val="3C4043"/>
                </a:solidFill>
                <a:latin typeface="Arial"/>
                <a:ea typeface="Arial"/>
                <a:cs typeface="Arial"/>
                <a:sym typeface="Arial"/>
              </a:rPr>
              <a:t>.</a:t>
            </a:r>
            <a:endParaRPr>
              <a:solidFill>
                <a:srgbClr val="3C4043"/>
              </a:solidFill>
              <a:latin typeface="Arial"/>
              <a:ea typeface="Arial"/>
              <a:cs typeface="Arial"/>
              <a:sym typeface="Arial"/>
            </a:endParaRPr>
          </a:p>
          <a:p>
            <a:pPr indent="0" lvl="0" marL="0" rtl="0" algn="l">
              <a:lnSpc>
                <a:spcPct val="170000"/>
              </a:lnSpc>
              <a:spcBef>
                <a:spcPts val="1200"/>
              </a:spcBef>
              <a:spcAft>
                <a:spcPts val="0"/>
              </a:spcAft>
              <a:buNone/>
            </a:pPr>
            <a:r>
              <a:rPr lang="it">
                <a:solidFill>
                  <a:srgbClr val="3C4043"/>
                </a:solidFill>
                <a:latin typeface="Arial"/>
                <a:ea typeface="Arial"/>
                <a:cs typeface="Arial"/>
                <a:sym typeface="Arial"/>
              </a:rPr>
              <a:t>The datasets include </a:t>
            </a:r>
            <a:r>
              <a:rPr b="1" lang="it">
                <a:solidFill>
                  <a:srgbClr val="3C4043"/>
                </a:solidFill>
                <a:latin typeface="Arial"/>
                <a:ea typeface="Arial"/>
                <a:cs typeface="Arial"/>
                <a:sym typeface="Arial"/>
              </a:rPr>
              <a:t>ID columns</a:t>
            </a:r>
            <a:r>
              <a:rPr lang="it">
                <a:solidFill>
                  <a:srgbClr val="3C4043"/>
                </a:solidFill>
                <a:latin typeface="Arial"/>
                <a:ea typeface="Arial"/>
                <a:cs typeface="Arial"/>
                <a:sym typeface="Arial"/>
              </a:rPr>
              <a:t> that serve as </a:t>
            </a:r>
            <a:r>
              <a:rPr b="1" lang="it">
                <a:solidFill>
                  <a:srgbClr val="3C4043"/>
                </a:solidFill>
                <a:latin typeface="Arial"/>
                <a:ea typeface="Arial"/>
                <a:cs typeface="Arial"/>
                <a:sym typeface="Arial"/>
              </a:rPr>
              <a:t>identifiers</a:t>
            </a:r>
            <a:r>
              <a:rPr lang="it">
                <a:solidFill>
                  <a:srgbClr val="3C4043"/>
                </a:solidFill>
                <a:latin typeface="Arial"/>
                <a:ea typeface="Arial"/>
                <a:cs typeface="Arial"/>
                <a:sym typeface="Arial"/>
              </a:rPr>
              <a:t> for each row.</a:t>
            </a:r>
            <a:endParaRPr>
              <a:solidFill>
                <a:srgbClr val="3C4043"/>
              </a:solidFill>
              <a:latin typeface="Arial"/>
              <a:ea typeface="Arial"/>
              <a:cs typeface="Arial"/>
              <a:sym typeface="Arial"/>
            </a:endParaRPr>
          </a:p>
          <a:p>
            <a:pPr indent="0" lvl="0" marL="0" rtl="0" algn="l">
              <a:lnSpc>
                <a:spcPct val="170000"/>
              </a:lnSpc>
              <a:spcBef>
                <a:spcPts val="1200"/>
              </a:spcBef>
              <a:spcAft>
                <a:spcPts val="0"/>
              </a:spcAft>
              <a:buNone/>
            </a:pPr>
            <a:r>
              <a:t/>
            </a:r>
            <a:endParaRPr sz="1050">
              <a:solidFill>
                <a:srgbClr val="3C4043"/>
              </a:solidFill>
              <a:latin typeface="Arial"/>
              <a:ea typeface="Arial"/>
              <a:cs typeface="Arial"/>
              <a:sym typeface="Arial"/>
            </a:endParaRPr>
          </a:p>
          <a:p>
            <a:pPr indent="0" lvl="0" marL="0" rtl="0" algn="l">
              <a:lnSpc>
                <a:spcPct val="170000"/>
              </a:lnSpc>
              <a:spcBef>
                <a:spcPts val="1200"/>
              </a:spcBef>
              <a:spcAft>
                <a:spcPts val="1200"/>
              </a:spcAft>
              <a:buNone/>
            </a:pPr>
            <a:r>
              <a:t/>
            </a:r>
            <a:endParaRPr sz="1050">
              <a:solidFill>
                <a:srgbClr val="3C4043"/>
              </a:solidFill>
              <a:latin typeface="Arial"/>
              <a:ea typeface="Arial"/>
              <a:cs typeface="Arial"/>
              <a:sym typeface="Arial"/>
            </a:endParaRPr>
          </a:p>
        </p:txBody>
      </p:sp>
      <p:pic>
        <p:nvPicPr>
          <p:cNvPr id="305" name="Google Shape;305;p17"/>
          <p:cNvPicPr preferRelativeResize="0"/>
          <p:nvPr/>
        </p:nvPicPr>
        <p:blipFill rotWithShape="1">
          <a:blip r:embed="rId3">
            <a:alphaModFix/>
          </a:blip>
          <a:srcRect b="0" l="0" r="0" t="0"/>
          <a:stretch/>
        </p:blipFill>
        <p:spPr>
          <a:xfrm>
            <a:off x="1445375" y="2763600"/>
            <a:ext cx="2268236" cy="1945125"/>
          </a:xfrm>
          <a:prstGeom prst="rect">
            <a:avLst/>
          </a:prstGeom>
          <a:noFill/>
          <a:ln>
            <a:noFill/>
          </a:ln>
        </p:spPr>
      </p:pic>
      <p:pic>
        <p:nvPicPr>
          <p:cNvPr id="306" name="Google Shape;306;p17"/>
          <p:cNvPicPr preferRelativeResize="0"/>
          <p:nvPr/>
        </p:nvPicPr>
        <p:blipFill>
          <a:blip r:embed="rId4">
            <a:alphaModFix/>
          </a:blip>
          <a:stretch>
            <a:fillRect/>
          </a:stretch>
        </p:blipFill>
        <p:spPr>
          <a:xfrm>
            <a:off x="4374186" y="2571750"/>
            <a:ext cx="2281073" cy="2328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X_train  </a:t>
            </a:r>
            <a:endParaRPr/>
          </a:p>
        </p:txBody>
      </p:sp>
      <p:sp>
        <p:nvSpPr>
          <p:cNvPr id="312" name="Google Shape;312;p18"/>
          <p:cNvSpPr txBox="1"/>
          <p:nvPr>
            <p:ph idx="1" type="body"/>
          </p:nvPr>
        </p:nvSpPr>
        <p:spPr>
          <a:xfrm>
            <a:off x="1303800" y="1214175"/>
            <a:ext cx="7030500" cy="1816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it">
                <a:solidFill>
                  <a:srgbClr val="3C4043"/>
                </a:solidFill>
                <a:latin typeface="Arial"/>
                <a:ea typeface="Arial"/>
                <a:cs typeface="Arial"/>
                <a:sym typeface="Arial"/>
              </a:rPr>
              <a:t>This dataset with measurements from </a:t>
            </a:r>
            <a:r>
              <a:rPr b="1" lang="it">
                <a:solidFill>
                  <a:srgbClr val="3C4043"/>
                </a:solidFill>
                <a:latin typeface="Arial"/>
                <a:ea typeface="Arial"/>
                <a:cs typeface="Arial"/>
                <a:sym typeface="Arial"/>
              </a:rPr>
              <a:t>10 sensor channels</a:t>
            </a:r>
            <a:r>
              <a:rPr lang="it">
                <a:solidFill>
                  <a:srgbClr val="3C4043"/>
                </a:solidFill>
                <a:latin typeface="Arial"/>
                <a:ea typeface="Arial"/>
                <a:cs typeface="Arial"/>
                <a:sym typeface="Arial"/>
              </a:rPr>
              <a:t>, each with </a:t>
            </a:r>
            <a:r>
              <a:rPr b="1" lang="it">
                <a:solidFill>
                  <a:srgbClr val="3C4043"/>
                </a:solidFill>
                <a:latin typeface="Arial"/>
                <a:ea typeface="Arial"/>
                <a:cs typeface="Arial"/>
                <a:sym typeface="Arial"/>
              </a:rPr>
              <a:t>128 measurements per series</a:t>
            </a:r>
            <a:r>
              <a:rPr lang="it">
                <a:solidFill>
                  <a:srgbClr val="3C4043"/>
                </a:solidFill>
                <a:latin typeface="Arial"/>
                <a:ea typeface="Arial"/>
                <a:cs typeface="Arial"/>
                <a:sym typeface="Arial"/>
              </a:rPr>
              <a:t>.</a:t>
            </a:r>
            <a:endParaRPr>
              <a:solidFill>
                <a:srgbClr val="3C4043"/>
              </a:solidFill>
              <a:latin typeface="Arial"/>
              <a:ea typeface="Arial"/>
              <a:cs typeface="Arial"/>
              <a:sym typeface="Arial"/>
            </a:endParaRPr>
          </a:p>
          <a:p>
            <a:pPr indent="0" lvl="0" marL="0" rtl="0" algn="l">
              <a:lnSpc>
                <a:spcPct val="170000"/>
              </a:lnSpc>
              <a:spcBef>
                <a:spcPts val="1200"/>
              </a:spcBef>
              <a:spcAft>
                <a:spcPts val="0"/>
              </a:spcAft>
              <a:buNone/>
            </a:pPr>
            <a:r>
              <a:rPr lang="it">
                <a:solidFill>
                  <a:srgbClr val="3C4043"/>
                </a:solidFill>
                <a:latin typeface="Arial"/>
                <a:ea typeface="Arial"/>
                <a:cs typeface="Arial"/>
                <a:sym typeface="Arial"/>
              </a:rPr>
              <a:t>Series and measurements identifiers → </a:t>
            </a:r>
            <a:r>
              <a:rPr b="1" lang="it">
                <a:solidFill>
                  <a:srgbClr val="3C4043"/>
                </a:solidFill>
                <a:latin typeface="Arial"/>
                <a:ea typeface="Arial"/>
                <a:cs typeface="Arial"/>
                <a:sym typeface="Arial"/>
              </a:rPr>
              <a:t>row_id</a:t>
            </a:r>
            <a:r>
              <a:rPr lang="it">
                <a:solidFill>
                  <a:srgbClr val="3C4043"/>
                </a:solidFill>
                <a:latin typeface="Arial"/>
                <a:ea typeface="Arial"/>
                <a:cs typeface="Arial"/>
                <a:sym typeface="Arial"/>
              </a:rPr>
              <a:t>, </a:t>
            </a:r>
            <a:r>
              <a:rPr b="1" lang="it">
                <a:solidFill>
                  <a:srgbClr val="3C4043"/>
                </a:solidFill>
                <a:latin typeface="Arial"/>
                <a:ea typeface="Arial"/>
                <a:cs typeface="Arial"/>
                <a:sym typeface="Arial"/>
              </a:rPr>
              <a:t>series_id</a:t>
            </a:r>
            <a:r>
              <a:rPr lang="it">
                <a:solidFill>
                  <a:srgbClr val="3C4043"/>
                </a:solidFill>
                <a:latin typeface="Arial"/>
                <a:ea typeface="Arial"/>
                <a:cs typeface="Arial"/>
                <a:sym typeface="Arial"/>
              </a:rPr>
              <a:t> and </a:t>
            </a:r>
            <a:r>
              <a:rPr b="1" lang="it">
                <a:solidFill>
                  <a:srgbClr val="3C4043"/>
                </a:solidFill>
                <a:latin typeface="Arial"/>
                <a:ea typeface="Arial"/>
                <a:cs typeface="Arial"/>
                <a:sym typeface="Arial"/>
              </a:rPr>
              <a:t>measurement_number</a:t>
            </a:r>
            <a:r>
              <a:rPr lang="it">
                <a:solidFill>
                  <a:srgbClr val="3C4043"/>
                </a:solidFill>
                <a:latin typeface="Arial"/>
                <a:ea typeface="Arial"/>
                <a:cs typeface="Arial"/>
                <a:sym typeface="Arial"/>
              </a:rPr>
              <a:t>.</a:t>
            </a:r>
            <a:endParaRPr>
              <a:solidFill>
                <a:srgbClr val="3C4043"/>
              </a:solidFill>
              <a:latin typeface="Arial"/>
              <a:ea typeface="Arial"/>
              <a:cs typeface="Arial"/>
              <a:sym typeface="Arial"/>
            </a:endParaRPr>
          </a:p>
          <a:p>
            <a:pPr indent="0" lvl="0" marL="0" rtl="0" algn="l">
              <a:lnSpc>
                <a:spcPct val="170000"/>
              </a:lnSpc>
              <a:spcBef>
                <a:spcPts val="1200"/>
              </a:spcBef>
              <a:spcAft>
                <a:spcPts val="0"/>
              </a:spcAft>
              <a:buNone/>
            </a:pPr>
            <a:r>
              <a:rPr b="1" lang="it">
                <a:solidFill>
                  <a:srgbClr val="3C4043"/>
                </a:solidFill>
                <a:latin typeface="Arial"/>
                <a:ea typeface="Arial"/>
                <a:cs typeface="Arial"/>
                <a:sym typeface="Arial"/>
              </a:rPr>
              <a:t>measurement orientations</a:t>
            </a:r>
            <a:r>
              <a:rPr lang="it">
                <a:solidFill>
                  <a:srgbClr val="3C4043"/>
                </a:solidFill>
                <a:latin typeface="Arial"/>
                <a:ea typeface="Arial"/>
                <a:cs typeface="Arial"/>
                <a:sym typeface="Arial"/>
              </a:rPr>
              <a:t> → (X, Y, Z, W)</a:t>
            </a:r>
            <a:endParaRPr>
              <a:solidFill>
                <a:srgbClr val="3C4043"/>
              </a:solidFill>
              <a:latin typeface="Arial"/>
              <a:ea typeface="Arial"/>
              <a:cs typeface="Arial"/>
              <a:sym typeface="Arial"/>
            </a:endParaRPr>
          </a:p>
          <a:p>
            <a:pPr indent="0" lvl="0" marL="0" rtl="0" algn="l">
              <a:lnSpc>
                <a:spcPct val="170000"/>
              </a:lnSpc>
              <a:spcBef>
                <a:spcPts val="1200"/>
              </a:spcBef>
              <a:spcAft>
                <a:spcPts val="0"/>
              </a:spcAft>
              <a:buNone/>
            </a:pPr>
            <a:r>
              <a:rPr b="1" lang="it">
                <a:solidFill>
                  <a:srgbClr val="3C4043"/>
                </a:solidFill>
                <a:latin typeface="Arial"/>
                <a:ea typeface="Arial"/>
                <a:cs typeface="Arial"/>
                <a:sym typeface="Arial"/>
              </a:rPr>
              <a:t>angular velocities</a:t>
            </a:r>
            <a:r>
              <a:rPr lang="it">
                <a:solidFill>
                  <a:srgbClr val="3C4043"/>
                </a:solidFill>
                <a:latin typeface="Arial"/>
                <a:ea typeface="Arial"/>
                <a:cs typeface="Arial"/>
                <a:sym typeface="Arial"/>
              </a:rPr>
              <a:t> and </a:t>
            </a:r>
            <a:r>
              <a:rPr b="1" lang="it">
                <a:solidFill>
                  <a:srgbClr val="3C4043"/>
                </a:solidFill>
                <a:latin typeface="Arial"/>
                <a:ea typeface="Arial"/>
                <a:cs typeface="Arial"/>
                <a:sym typeface="Arial"/>
              </a:rPr>
              <a:t>linear accelerations </a:t>
            </a:r>
            <a:r>
              <a:rPr lang="it">
                <a:solidFill>
                  <a:srgbClr val="3C4043"/>
                </a:solidFill>
                <a:latin typeface="Arial"/>
                <a:ea typeface="Arial"/>
                <a:cs typeface="Arial"/>
                <a:sym typeface="Arial"/>
              </a:rPr>
              <a:t>→ (X, Y, Z)</a:t>
            </a:r>
            <a:endParaRPr>
              <a:solidFill>
                <a:srgbClr val="3C4043"/>
              </a:solidFill>
              <a:latin typeface="Arial"/>
              <a:ea typeface="Arial"/>
              <a:cs typeface="Arial"/>
              <a:sym typeface="Arial"/>
            </a:endParaRPr>
          </a:p>
          <a:p>
            <a:pPr indent="0" lvl="0" marL="0" rtl="0" algn="l">
              <a:lnSpc>
                <a:spcPct val="170000"/>
              </a:lnSpc>
              <a:spcBef>
                <a:spcPts val="1200"/>
              </a:spcBef>
              <a:spcAft>
                <a:spcPts val="1200"/>
              </a:spcAft>
              <a:buNone/>
            </a:pPr>
            <a:r>
              <a:t/>
            </a:r>
            <a:endParaRPr sz="1050">
              <a:solidFill>
                <a:srgbClr val="3C4043"/>
              </a:solidFill>
              <a:latin typeface="Arial"/>
              <a:ea typeface="Arial"/>
              <a:cs typeface="Arial"/>
              <a:sym typeface="Arial"/>
            </a:endParaRPr>
          </a:p>
        </p:txBody>
      </p:sp>
      <p:pic>
        <p:nvPicPr>
          <p:cNvPr id="313" name="Google Shape;313;p18"/>
          <p:cNvPicPr preferRelativeResize="0"/>
          <p:nvPr/>
        </p:nvPicPr>
        <p:blipFill rotWithShape="1">
          <a:blip r:embed="rId3">
            <a:alphaModFix/>
          </a:blip>
          <a:srcRect b="0" l="0" r="0" t="24058"/>
          <a:stretch/>
        </p:blipFill>
        <p:spPr>
          <a:xfrm>
            <a:off x="5654600" y="2895500"/>
            <a:ext cx="3436250" cy="2217850"/>
          </a:xfrm>
          <a:prstGeom prst="rect">
            <a:avLst/>
          </a:prstGeom>
          <a:noFill/>
          <a:ln>
            <a:noFill/>
          </a:ln>
        </p:spPr>
      </p:pic>
      <p:pic>
        <p:nvPicPr>
          <p:cNvPr id="314" name="Google Shape;314;p18"/>
          <p:cNvPicPr preferRelativeResize="0"/>
          <p:nvPr/>
        </p:nvPicPr>
        <p:blipFill>
          <a:blip r:embed="rId4">
            <a:alphaModFix/>
          </a:blip>
          <a:stretch>
            <a:fillRect/>
          </a:stretch>
        </p:blipFill>
        <p:spPr>
          <a:xfrm>
            <a:off x="1440125" y="3397675"/>
            <a:ext cx="3131875" cy="171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8" name="Shape 318"/>
        <p:cNvGrpSpPr/>
        <p:nvPr/>
      </p:nvGrpSpPr>
      <p:grpSpPr>
        <a:xfrm>
          <a:off x="0" y="0"/>
          <a:ext cx="0" cy="0"/>
          <a:chOff x="0" y="0"/>
          <a:chExt cx="0" cy="0"/>
        </a:xfrm>
      </p:grpSpPr>
      <p:sp>
        <p:nvSpPr>
          <p:cNvPr id="319" name="Google Shape;319;p19"/>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Y_train</a:t>
            </a:r>
            <a:endParaRPr/>
          </a:p>
        </p:txBody>
      </p:sp>
      <p:pic>
        <p:nvPicPr>
          <p:cNvPr id="320" name="Google Shape;320;p19"/>
          <p:cNvPicPr preferRelativeResize="0"/>
          <p:nvPr/>
        </p:nvPicPr>
        <p:blipFill>
          <a:blip r:embed="rId3">
            <a:alphaModFix/>
          </a:blip>
          <a:stretch>
            <a:fillRect/>
          </a:stretch>
        </p:blipFill>
        <p:spPr>
          <a:xfrm>
            <a:off x="581025" y="2571750"/>
            <a:ext cx="7981950" cy="2371725"/>
          </a:xfrm>
          <a:prstGeom prst="rect">
            <a:avLst/>
          </a:prstGeom>
          <a:noFill/>
          <a:ln>
            <a:noFill/>
          </a:ln>
        </p:spPr>
      </p:pic>
      <p:sp>
        <p:nvSpPr>
          <p:cNvPr id="321" name="Google Shape;321;p19"/>
          <p:cNvSpPr txBox="1"/>
          <p:nvPr/>
        </p:nvSpPr>
        <p:spPr>
          <a:xfrm>
            <a:off x="1294525" y="1502200"/>
            <a:ext cx="72684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
        <p:nvSpPr>
          <p:cNvPr id="322" name="Google Shape;322;p19"/>
          <p:cNvSpPr txBox="1"/>
          <p:nvPr>
            <p:ph idx="4294967295" type="body"/>
          </p:nvPr>
        </p:nvSpPr>
        <p:spPr>
          <a:xfrm>
            <a:off x="1303800" y="1214175"/>
            <a:ext cx="7030500" cy="14127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b="1" lang="it">
                <a:solidFill>
                  <a:srgbClr val="3C4043"/>
                </a:solidFill>
                <a:latin typeface="Arial"/>
                <a:ea typeface="Arial"/>
                <a:cs typeface="Arial"/>
                <a:sym typeface="Arial"/>
              </a:rPr>
              <a:t>Series_id</a:t>
            </a:r>
            <a:r>
              <a:rPr lang="it">
                <a:solidFill>
                  <a:srgbClr val="3C4043"/>
                </a:solidFill>
                <a:latin typeface="Arial"/>
                <a:ea typeface="Arial"/>
                <a:cs typeface="Arial"/>
                <a:sym typeface="Arial"/>
              </a:rPr>
              <a:t> → this corresponds to the series in train data.</a:t>
            </a:r>
            <a:endParaRPr>
              <a:solidFill>
                <a:srgbClr val="3C4043"/>
              </a:solidFill>
              <a:latin typeface="Arial"/>
              <a:ea typeface="Arial"/>
              <a:cs typeface="Arial"/>
              <a:sym typeface="Arial"/>
            </a:endParaRPr>
          </a:p>
          <a:p>
            <a:pPr indent="0" lvl="0" marL="0" rtl="0" algn="l">
              <a:lnSpc>
                <a:spcPct val="170000"/>
              </a:lnSpc>
              <a:spcBef>
                <a:spcPts val="1200"/>
              </a:spcBef>
              <a:spcAft>
                <a:spcPts val="0"/>
              </a:spcAft>
              <a:buNone/>
            </a:pPr>
            <a:r>
              <a:rPr b="1" lang="it">
                <a:solidFill>
                  <a:srgbClr val="3C4043"/>
                </a:solidFill>
                <a:latin typeface="Arial"/>
                <a:ea typeface="Arial"/>
                <a:cs typeface="Arial"/>
                <a:sym typeface="Arial"/>
              </a:rPr>
              <a:t>Group_id</a:t>
            </a:r>
            <a:r>
              <a:rPr lang="it">
                <a:solidFill>
                  <a:srgbClr val="3C4043"/>
                </a:solidFill>
                <a:latin typeface="Arial"/>
                <a:ea typeface="Arial"/>
                <a:cs typeface="Arial"/>
                <a:sym typeface="Arial"/>
              </a:rPr>
              <a:t> → special numbers fixed for different surfaces.</a:t>
            </a:r>
            <a:endParaRPr>
              <a:solidFill>
                <a:srgbClr val="3C4043"/>
              </a:solidFill>
              <a:latin typeface="Arial"/>
              <a:ea typeface="Arial"/>
              <a:cs typeface="Arial"/>
              <a:sym typeface="Arial"/>
            </a:endParaRPr>
          </a:p>
          <a:p>
            <a:pPr indent="0" lvl="0" marL="0" rtl="0" algn="l">
              <a:lnSpc>
                <a:spcPct val="170000"/>
              </a:lnSpc>
              <a:spcBef>
                <a:spcPts val="1200"/>
              </a:spcBef>
              <a:spcAft>
                <a:spcPts val="1200"/>
              </a:spcAft>
              <a:buNone/>
            </a:pPr>
            <a:r>
              <a:rPr b="1" lang="it">
                <a:solidFill>
                  <a:srgbClr val="3C4043"/>
                </a:solidFill>
                <a:latin typeface="Arial"/>
                <a:ea typeface="Arial"/>
                <a:cs typeface="Arial"/>
                <a:sym typeface="Arial"/>
              </a:rPr>
              <a:t>Surface</a:t>
            </a:r>
            <a:r>
              <a:rPr lang="it">
                <a:solidFill>
                  <a:srgbClr val="3C4043"/>
                </a:solidFill>
                <a:latin typeface="Arial"/>
                <a:ea typeface="Arial"/>
                <a:cs typeface="Arial"/>
                <a:sym typeface="Arial"/>
              </a:rPr>
              <a:t> → is the surface type that need to be predicted. We have </a:t>
            </a:r>
            <a:r>
              <a:rPr b="1" lang="it">
                <a:solidFill>
                  <a:srgbClr val="3C4043"/>
                </a:solidFill>
                <a:latin typeface="Arial"/>
                <a:ea typeface="Arial"/>
                <a:cs typeface="Arial"/>
                <a:sym typeface="Arial"/>
              </a:rPr>
              <a:t>9 different surfaces.</a:t>
            </a:r>
            <a:endParaRPr b="1">
              <a:solidFill>
                <a:srgbClr val="3C4043"/>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26" name="Shape 326"/>
        <p:cNvGrpSpPr/>
        <p:nvPr/>
      </p:nvGrpSpPr>
      <p:grpSpPr>
        <a:xfrm>
          <a:off x="0" y="0"/>
          <a:ext cx="0" cy="0"/>
          <a:chOff x="0" y="0"/>
          <a:chExt cx="0" cy="0"/>
        </a:xfrm>
      </p:grpSpPr>
      <p:sp>
        <p:nvSpPr>
          <p:cNvPr id="327" name="Google Shape;327;p20"/>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Preprocessing Dataset</a:t>
            </a:r>
            <a:endParaRPr/>
          </a:p>
        </p:txBody>
      </p:sp>
      <p:sp>
        <p:nvSpPr>
          <p:cNvPr id="328" name="Google Shape;328;p20"/>
          <p:cNvSpPr txBox="1"/>
          <p:nvPr>
            <p:ph idx="1" type="body"/>
          </p:nvPr>
        </p:nvSpPr>
        <p:spPr>
          <a:xfrm>
            <a:off x="1303800" y="1214175"/>
            <a:ext cx="7030500" cy="999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latin typeface="Arial"/>
                <a:ea typeface="Arial"/>
                <a:cs typeface="Arial"/>
                <a:sym typeface="Arial"/>
              </a:rPr>
              <a:t>We browse the datasets </a:t>
            </a:r>
            <a:r>
              <a:rPr b="1" lang="it">
                <a:latin typeface="Arial"/>
                <a:ea typeface="Arial"/>
                <a:cs typeface="Arial"/>
                <a:sym typeface="Arial"/>
              </a:rPr>
              <a:t>checking for missing value</a:t>
            </a:r>
            <a:r>
              <a:rPr lang="it">
                <a:latin typeface="Arial"/>
                <a:ea typeface="Arial"/>
                <a:cs typeface="Arial"/>
                <a:sym typeface="Arial"/>
              </a:rPr>
              <a:t> using the function “missing_data(data)”.</a:t>
            </a:r>
            <a:endParaRPr>
              <a:latin typeface="Arial"/>
              <a:ea typeface="Arial"/>
              <a:cs typeface="Arial"/>
              <a:sym typeface="Arial"/>
            </a:endParaRPr>
          </a:p>
          <a:p>
            <a:pPr indent="0" lvl="0" marL="0" rtl="0" algn="l">
              <a:spcBef>
                <a:spcPts val="1200"/>
              </a:spcBef>
              <a:spcAft>
                <a:spcPts val="1200"/>
              </a:spcAft>
              <a:buNone/>
            </a:pPr>
            <a:r>
              <a:rPr lang="it">
                <a:latin typeface="Arial"/>
                <a:ea typeface="Arial"/>
                <a:cs typeface="Arial"/>
                <a:sym typeface="Arial"/>
              </a:rPr>
              <a:t>The datasets were </a:t>
            </a:r>
            <a:r>
              <a:rPr b="1" lang="it">
                <a:latin typeface="Arial"/>
                <a:ea typeface="Arial"/>
                <a:cs typeface="Arial"/>
                <a:sym typeface="Arial"/>
              </a:rPr>
              <a:t>without missing value</a:t>
            </a:r>
            <a:r>
              <a:rPr lang="it">
                <a:latin typeface="Arial"/>
                <a:ea typeface="Arial"/>
                <a:cs typeface="Arial"/>
                <a:sym typeface="Arial"/>
              </a:rPr>
              <a:t>. </a:t>
            </a:r>
            <a:endParaRPr>
              <a:latin typeface="Arial"/>
              <a:ea typeface="Arial"/>
              <a:cs typeface="Arial"/>
              <a:sym typeface="Arial"/>
            </a:endParaRPr>
          </a:p>
        </p:txBody>
      </p:sp>
      <p:pic>
        <p:nvPicPr>
          <p:cNvPr id="329" name="Google Shape;329;p20"/>
          <p:cNvPicPr preferRelativeResize="0"/>
          <p:nvPr/>
        </p:nvPicPr>
        <p:blipFill>
          <a:blip r:embed="rId3">
            <a:alphaModFix/>
          </a:blip>
          <a:stretch>
            <a:fillRect/>
          </a:stretch>
        </p:blipFill>
        <p:spPr>
          <a:xfrm>
            <a:off x="1380223" y="2464600"/>
            <a:ext cx="6383565" cy="2320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33" name="Shape 333"/>
        <p:cNvGrpSpPr/>
        <p:nvPr/>
      </p:nvGrpSpPr>
      <p:grpSpPr>
        <a:xfrm>
          <a:off x="0" y="0"/>
          <a:ext cx="0" cy="0"/>
          <a:chOff x="0" y="0"/>
          <a:chExt cx="0" cy="0"/>
        </a:xfrm>
      </p:grpSpPr>
      <p:sp>
        <p:nvSpPr>
          <p:cNvPr id="334" name="Google Shape;334;p21"/>
          <p:cNvSpPr txBox="1"/>
          <p:nvPr>
            <p:ph type="title"/>
          </p:nvPr>
        </p:nvSpPr>
        <p:spPr>
          <a:xfrm>
            <a:off x="1303800" y="598575"/>
            <a:ext cx="70305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t>Preprocessing Dataset</a:t>
            </a:r>
            <a:endParaRPr/>
          </a:p>
        </p:txBody>
      </p:sp>
      <p:sp>
        <p:nvSpPr>
          <p:cNvPr id="335" name="Google Shape;335;p21"/>
          <p:cNvSpPr txBox="1"/>
          <p:nvPr>
            <p:ph idx="1" type="body"/>
          </p:nvPr>
        </p:nvSpPr>
        <p:spPr>
          <a:xfrm>
            <a:off x="1303800" y="1214175"/>
            <a:ext cx="7030500" cy="615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it">
                <a:latin typeface="Arial"/>
                <a:ea typeface="Arial"/>
                <a:cs typeface="Arial"/>
                <a:sym typeface="Arial"/>
              </a:rPr>
              <a:t>And then we used the ‘LabelEncoder()’ class to </a:t>
            </a:r>
            <a:r>
              <a:rPr b="1" lang="it">
                <a:latin typeface="Arial"/>
                <a:ea typeface="Arial"/>
                <a:cs typeface="Arial"/>
                <a:sym typeface="Arial"/>
              </a:rPr>
              <a:t>convert categorical </a:t>
            </a:r>
            <a:r>
              <a:rPr b="1" lang="it">
                <a:latin typeface="Arial"/>
                <a:ea typeface="Arial"/>
                <a:cs typeface="Arial"/>
                <a:sym typeface="Arial"/>
              </a:rPr>
              <a:t>labels</a:t>
            </a:r>
            <a:r>
              <a:rPr b="1" lang="it">
                <a:latin typeface="Arial"/>
                <a:ea typeface="Arial"/>
                <a:cs typeface="Arial"/>
                <a:sym typeface="Arial"/>
              </a:rPr>
              <a:t> into numerical labels. </a:t>
            </a:r>
            <a:endParaRPr b="1">
              <a:latin typeface="Arial"/>
              <a:ea typeface="Arial"/>
              <a:cs typeface="Arial"/>
              <a:sym typeface="Arial"/>
            </a:endParaRPr>
          </a:p>
        </p:txBody>
      </p:sp>
      <p:pic>
        <p:nvPicPr>
          <p:cNvPr id="336" name="Google Shape;336;p21"/>
          <p:cNvPicPr preferRelativeResize="0"/>
          <p:nvPr/>
        </p:nvPicPr>
        <p:blipFill>
          <a:blip r:embed="rId3">
            <a:alphaModFix/>
          </a:blip>
          <a:stretch>
            <a:fillRect/>
          </a:stretch>
        </p:blipFill>
        <p:spPr>
          <a:xfrm>
            <a:off x="2313571" y="1829175"/>
            <a:ext cx="4516866" cy="302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